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1" r:id="rId1"/>
  </p:sldMasterIdLst>
  <p:notesMasterIdLst>
    <p:notesMasterId r:id="rId14"/>
  </p:notesMasterIdLst>
  <p:sldIdLst>
    <p:sldId id="283" r:id="rId2"/>
    <p:sldId id="262" r:id="rId3"/>
    <p:sldId id="281" r:id="rId4"/>
    <p:sldId id="271" r:id="rId5"/>
    <p:sldId id="290" r:id="rId6"/>
    <p:sldId id="296" r:id="rId7"/>
    <p:sldId id="263" r:id="rId8"/>
    <p:sldId id="292" r:id="rId9"/>
    <p:sldId id="295" r:id="rId10"/>
    <p:sldId id="293" r:id="rId11"/>
    <p:sldId id="294" r:id="rId12"/>
    <p:sldId id="288" r:id="rId13"/>
  </p:sldIdLst>
  <p:sldSz cx="28898850" cy="216741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IEUX Kelly" initials="AK" lastIdx="1" clrIdx="0">
    <p:extLst>
      <p:ext uri="{19B8F6BF-5375-455C-9EA6-DF929625EA0E}">
        <p15:presenceInfo xmlns:p15="http://schemas.microsoft.com/office/powerpoint/2012/main" userId="S-1-5-21-213598869-1287723620-1714775081-3797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8B22"/>
    <a:srgbClr val="DEA4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04" autoAdjust="0"/>
    <p:restoredTop sz="77218" autoAdjust="0"/>
  </p:normalViewPr>
  <p:slideViewPr>
    <p:cSldViewPr snapToGrid="0">
      <p:cViewPr varScale="1">
        <p:scale>
          <a:sx n="28" d="100"/>
          <a:sy n="28" d="100"/>
        </p:scale>
        <p:origin x="219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5AE231-89D5-4E0B-B91C-C651FD1EFE29}" type="doc">
      <dgm:prSet loTypeId="urn:microsoft.com/office/officeart/2005/8/layout/vList2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fr-FR"/>
        </a:p>
      </dgm:t>
    </dgm:pt>
    <dgm:pt modelId="{B718086F-17C0-45A3-9EB7-6F4C0A2A2FA2}">
      <dgm:prSet phldrT="[Texte]" custT="1"/>
      <dgm:spPr/>
      <dgm:t>
        <a:bodyPr/>
        <a:lstStyle/>
        <a:p>
          <a:pPr algn="ctr"/>
          <a:r>
            <a:rPr lang="fr-FR" sz="5400" dirty="0">
              <a:latin typeface="+mn-lt"/>
              <a:cs typeface="Arial" panose="020B0604020202020204" pitchFamily="34" charset="0"/>
            </a:rPr>
            <a:t>Réseau gérontologique de l’association </a:t>
          </a:r>
          <a:r>
            <a:rPr lang="fr-FR" sz="5400" dirty="0" err="1">
              <a:latin typeface="+mn-lt"/>
              <a:cs typeface="Arial" panose="020B0604020202020204" pitchFamily="34" charset="0"/>
            </a:rPr>
            <a:t>Aloïse</a:t>
          </a:r>
          <a:r>
            <a:rPr lang="fr-FR" sz="5400" dirty="0">
              <a:latin typeface="+mn-lt"/>
              <a:cs typeface="Arial" panose="020B0604020202020204" pitchFamily="34" charset="0"/>
            </a:rPr>
            <a:t> </a:t>
          </a:r>
          <a:endParaRPr lang="fr-FR" sz="5400" dirty="0">
            <a:latin typeface="+mn-lt"/>
          </a:endParaRPr>
        </a:p>
      </dgm:t>
    </dgm:pt>
    <dgm:pt modelId="{D0E4987D-710C-460D-B612-62E4B538015E}" type="parTrans" cxnId="{F799F074-CB22-4FDE-8889-25FEA9113817}">
      <dgm:prSet/>
      <dgm:spPr/>
      <dgm:t>
        <a:bodyPr/>
        <a:lstStyle/>
        <a:p>
          <a:endParaRPr lang="fr-FR"/>
        </a:p>
      </dgm:t>
    </dgm:pt>
    <dgm:pt modelId="{7B9A576E-2E4E-4D2D-ADAB-930A272AAA91}" type="sibTrans" cxnId="{F799F074-CB22-4FDE-8889-25FEA9113817}">
      <dgm:prSet/>
      <dgm:spPr/>
      <dgm:t>
        <a:bodyPr/>
        <a:lstStyle/>
        <a:p>
          <a:endParaRPr lang="fr-FR"/>
        </a:p>
      </dgm:t>
    </dgm:pt>
    <dgm:pt modelId="{C69F03C4-357E-486B-97BC-130F9BDBBE25}">
      <dgm:prSet custT="1"/>
      <dgm:spPr/>
      <dgm:t>
        <a:bodyPr/>
        <a:lstStyle/>
        <a:p>
          <a:pPr algn="ctr"/>
          <a:r>
            <a:rPr lang="fr-FR" sz="5400" dirty="0">
              <a:latin typeface="+mn-lt"/>
              <a:cs typeface="Arial" panose="020B0604020202020204" pitchFamily="34" charset="0"/>
            </a:rPr>
            <a:t>MAIA Oise ouest du GCMS Oise Ouest</a:t>
          </a:r>
        </a:p>
      </dgm:t>
    </dgm:pt>
    <dgm:pt modelId="{3ECFD202-0DB9-488A-8793-C4881FA07B41}" type="parTrans" cxnId="{64F41CDF-8F06-4A3A-8825-AE6B05E429A5}">
      <dgm:prSet/>
      <dgm:spPr/>
      <dgm:t>
        <a:bodyPr/>
        <a:lstStyle/>
        <a:p>
          <a:endParaRPr lang="fr-FR"/>
        </a:p>
      </dgm:t>
    </dgm:pt>
    <dgm:pt modelId="{6ADF9DC6-2838-456F-81AA-779186B0C3EC}" type="sibTrans" cxnId="{64F41CDF-8F06-4A3A-8825-AE6B05E429A5}">
      <dgm:prSet/>
      <dgm:spPr/>
      <dgm:t>
        <a:bodyPr/>
        <a:lstStyle/>
        <a:p>
          <a:endParaRPr lang="fr-FR"/>
        </a:p>
      </dgm:t>
    </dgm:pt>
    <dgm:pt modelId="{52D449F7-70F0-4A1A-A3E7-5A5A9BA19FB9}">
      <dgm:prSet custT="1"/>
      <dgm:spPr/>
      <dgm:t>
        <a:bodyPr/>
        <a:lstStyle/>
        <a:p>
          <a:pPr algn="ctr"/>
          <a:r>
            <a:rPr lang="fr-FR" sz="5400" dirty="0">
              <a:latin typeface="+mn-lt"/>
              <a:cs typeface="Arial" panose="020B0604020202020204" pitchFamily="34" charset="0"/>
            </a:rPr>
            <a:t>PTA Oise Ouest et Vexin du GCMS Oise Ouest</a:t>
          </a:r>
        </a:p>
      </dgm:t>
    </dgm:pt>
    <dgm:pt modelId="{274D4BE4-E739-442E-8A21-B0CDD6050FE7}" type="parTrans" cxnId="{52A82B3F-0375-49EB-93C1-AF8593B5DE06}">
      <dgm:prSet/>
      <dgm:spPr/>
      <dgm:t>
        <a:bodyPr/>
        <a:lstStyle/>
        <a:p>
          <a:endParaRPr lang="fr-FR"/>
        </a:p>
      </dgm:t>
    </dgm:pt>
    <dgm:pt modelId="{8CCC54D9-2794-4B0B-9793-1F688F1CFB6C}" type="sibTrans" cxnId="{52A82B3F-0375-49EB-93C1-AF8593B5DE06}">
      <dgm:prSet/>
      <dgm:spPr/>
      <dgm:t>
        <a:bodyPr/>
        <a:lstStyle/>
        <a:p>
          <a:endParaRPr lang="fr-FR"/>
        </a:p>
      </dgm:t>
    </dgm:pt>
    <dgm:pt modelId="{A6F5F129-D4C0-4474-83DB-16567285D77F}" type="pres">
      <dgm:prSet presAssocID="{595AE231-89D5-4E0B-B91C-C651FD1EFE29}" presName="linear" presStyleCnt="0">
        <dgm:presLayoutVars>
          <dgm:animLvl val="lvl"/>
          <dgm:resizeHandles val="exact"/>
        </dgm:presLayoutVars>
      </dgm:prSet>
      <dgm:spPr/>
    </dgm:pt>
    <dgm:pt modelId="{69F4B458-B563-401D-86D9-E5A9DEDA9F22}" type="pres">
      <dgm:prSet presAssocID="{B718086F-17C0-45A3-9EB7-6F4C0A2A2FA2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1CE005B0-E9B4-4A77-B0FF-229A9B1E6C32}" type="pres">
      <dgm:prSet presAssocID="{7B9A576E-2E4E-4D2D-ADAB-930A272AAA91}" presName="spacer" presStyleCnt="0"/>
      <dgm:spPr/>
    </dgm:pt>
    <dgm:pt modelId="{4F8F5B85-A957-4404-9FBB-530D761A00C0}" type="pres">
      <dgm:prSet presAssocID="{C69F03C4-357E-486B-97BC-130F9BDBBE25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63754470-0E7D-4A15-BA46-51E5DC1CE56B}" type="pres">
      <dgm:prSet presAssocID="{6ADF9DC6-2838-456F-81AA-779186B0C3EC}" presName="spacer" presStyleCnt="0"/>
      <dgm:spPr/>
    </dgm:pt>
    <dgm:pt modelId="{D5F5A9FE-0CB1-4931-9876-25B5042F2247}" type="pres">
      <dgm:prSet presAssocID="{52D449F7-70F0-4A1A-A3E7-5A5A9BA19FB9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52A82B3F-0375-49EB-93C1-AF8593B5DE06}" srcId="{595AE231-89D5-4E0B-B91C-C651FD1EFE29}" destId="{52D449F7-70F0-4A1A-A3E7-5A5A9BA19FB9}" srcOrd="2" destOrd="0" parTransId="{274D4BE4-E739-442E-8A21-B0CDD6050FE7}" sibTransId="{8CCC54D9-2794-4B0B-9793-1F688F1CFB6C}"/>
    <dgm:cxn modelId="{B11F8148-801B-4B37-9623-81B95A45BBF9}" type="presOf" srcId="{C69F03C4-357E-486B-97BC-130F9BDBBE25}" destId="{4F8F5B85-A957-4404-9FBB-530D761A00C0}" srcOrd="0" destOrd="0" presId="urn:microsoft.com/office/officeart/2005/8/layout/vList2"/>
    <dgm:cxn modelId="{6613BB52-F64C-4D78-AAB0-78B401E2CCB0}" type="presOf" srcId="{52D449F7-70F0-4A1A-A3E7-5A5A9BA19FB9}" destId="{D5F5A9FE-0CB1-4931-9876-25B5042F2247}" srcOrd="0" destOrd="0" presId="urn:microsoft.com/office/officeart/2005/8/layout/vList2"/>
    <dgm:cxn modelId="{F799F074-CB22-4FDE-8889-25FEA9113817}" srcId="{595AE231-89D5-4E0B-B91C-C651FD1EFE29}" destId="{B718086F-17C0-45A3-9EB7-6F4C0A2A2FA2}" srcOrd="0" destOrd="0" parTransId="{D0E4987D-710C-460D-B612-62E4B538015E}" sibTransId="{7B9A576E-2E4E-4D2D-ADAB-930A272AAA91}"/>
    <dgm:cxn modelId="{C7FAD085-C533-4DFB-A8FE-A6A7101C07C0}" type="presOf" srcId="{595AE231-89D5-4E0B-B91C-C651FD1EFE29}" destId="{A6F5F129-D4C0-4474-83DB-16567285D77F}" srcOrd="0" destOrd="0" presId="urn:microsoft.com/office/officeart/2005/8/layout/vList2"/>
    <dgm:cxn modelId="{A334DADC-AEE7-4CC3-82CC-5A700BA77CC1}" type="presOf" srcId="{B718086F-17C0-45A3-9EB7-6F4C0A2A2FA2}" destId="{69F4B458-B563-401D-86D9-E5A9DEDA9F22}" srcOrd="0" destOrd="0" presId="urn:microsoft.com/office/officeart/2005/8/layout/vList2"/>
    <dgm:cxn modelId="{64F41CDF-8F06-4A3A-8825-AE6B05E429A5}" srcId="{595AE231-89D5-4E0B-B91C-C651FD1EFE29}" destId="{C69F03C4-357E-486B-97BC-130F9BDBBE25}" srcOrd="1" destOrd="0" parTransId="{3ECFD202-0DB9-488A-8793-C4881FA07B41}" sibTransId="{6ADF9DC6-2838-456F-81AA-779186B0C3EC}"/>
    <dgm:cxn modelId="{61E8ABC0-A88D-4F66-9C26-28F958A8D84B}" type="presParOf" srcId="{A6F5F129-D4C0-4474-83DB-16567285D77F}" destId="{69F4B458-B563-401D-86D9-E5A9DEDA9F22}" srcOrd="0" destOrd="0" presId="urn:microsoft.com/office/officeart/2005/8/layout/vList2"/>
    <dgm:cxn modelId="{32DB8DDE-3EC2-4BF6-9674-5990587014C0}" type="presParOf" srcId="{A6F5F129-D4C0-4474-83DB-16567285D77F}" destId="{1CE005B0-E9B4-4A77-B0FF-229A9B1E6C32}" srcOrd="1" destOrd="0" presId="urn:microsoft.com/office/officeart/2005/8/layout/vList2"/>
    <dgm:cxn modelId="{4BB1FF90-AF24-448B-9FE6-154274EFB2CA}" type="presParOf" srcId="{A6F5F129-D4C0-4474-83DB-16567285D77F}" destId="{4F8F5B85-A957-4404-9FBB-530D761A00C0}" srcOrd="2" destOrd="0" presId="urn:microsoft.com/office/officeart/2005/8/layout/vList2"/>
    <dgm:cxn modelId="{556FCF74-8D12-47EF-B5C0-2D23C8F8676D}" type="presParOf" srcId="{A6F5F129-D4C0-4474-83DB-16567285D77F}" destId="{63754470-0E7D-4A15-BA46-51E5DC1CE56B}" srcOrd="3" destOrd="0" presId="urn:microsoft.com/office/officeart/2005/8/layout/vList2"/>
    <dgm:cxn modelId="{D138992A-FE94-472C-AE93-DCBA83F6E512}" type="presParOf" srcId="{A6F5F129-D4C0-4474-83DB-16567285D77F}" destId="{D5F5A9FE-0CB1-4931-9876-25B5042F2247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F6B75D8-1DB7-40A3-9EEE-30E336B0158D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fr-FR"/>
        </a:p>
      </dgm:t>
    </dgm:pt>
    <dgm:pt modelId="{C5038A31-4AB2-449A-8EE5-327902B91982}" type="pres">
      <dgm:prSet presAssocID="{9F6B75D8-1DB7-40A3-9EEE-30E336B0158D}" presName="Name0" presStyleCnt="0">
        <dgm:presLayoutVars>
          <dgm:chPref val="3"/>
          <dgm:dir/>
          <dgm:animLvl val="lvl"/>
          <dgm:resizeHandles/>
        </dgm:presLayoutVars>
      </dgm:prSet>
      <dgm:spPr/>
    </dgm:pt>
  </dgm:ptLst>
  <dgm:cxnLst>
    <dgm:cxn modelId="{886ADC55-85FD-4703-BA40-51C67C1CD23C}" type="presOf" srcId="{9F6B75D8-1DB7-40A3-9EEE-30E336B0158D}" destId="{C5038A31-4AB2-449A-8EE5-327902B91982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F4B458-B563-401D-86D9-E5A9DEDA9F22}">
      <dsp:nvSpPr>
        <dsp:cNvPr id="0" name=""/>
        <dsp:cNvSpPr/>
      </dsp:nvSpPr>
      <dsp:spPr>
        <a:xfrm>
          <a:off x="0" y="3561211"/>
          <a:ext cx="8376203" cy="212940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5400" kern="1200" dirty="0">
              <a:latin typeface="+mn-lt"/>
              <a:cs typeface="Arial" panose="020B0604020202020204" pitchFamily="34" charset="0"/>
            </a:rPr>
            <a:t>Réseau gérontologique de l’association </a:t>
          </a:r>
          <a:r>
            <a:rPr lang="fr-FR" sz="5400" kern="1200" dirty="0" err="1">
              <a:latin typeface="+mn-lt"/>
              <a:cs typeface="Arial" panose="020B0604020202020204" pitchFamily="34" charset="0"/>
            </a:rPr>
            <a:t>Aloïse</a:t>
          </a:r>
          <a:r>
            <a:rPr lang="fr-FR" sz="5400" kern="1200" dirty="0">
              <a:latin typeface="+mn-lt"/>
              <a:cs typeface="Arial" panose="020B0604020202020204" pitchFamily="34" charset="0"/>
            </a:rPr>
            <a:t> </a:t>
          </a:r>
          <a:endParaRPr lang="fr-FR" sz="5400" kern="1200" dirty="0">
            <a:latin typeface="+mn-lt"/>
          </a:endParaRPr>
        </a:p>
      </dsp:txBody>
      <dsp:txXfrm>
        <a:off x="103949" y="3665160"/>
        <a:ext cx="8168305" cy="1921502"/>
      </dsp:txXfrm>
    </dsp:sp>
    <dsp:sp modelId="{4F8F5B85-A957-4404-9FBB-530D761A00C0}">
      <dsp:nvSpPr>
        <dsp:cNvPr id="0" name=""/>
        <dsp:cNvSpPr/>
      </dsp:nvSpPr>
      <dsp:spPr>
        <a:xfrm>
          <a:off x="0" y="5877811"/>
          <a:ext cx="8376203" cy="2129400"/>
        </a:xfrm>
        <a:prstGeom prst="roundRect">
          <a:avLst/>
        </a:prstGeom>
        <a:gradFill rotWithShape="0">
          <a:gsLst>
            <a:gs pos="0">
              <a:schemeClr val="accent4">
                <a:hueOff val="5197846"/>
                <a:satOff val="-23984"/>
                <a:lumOff val="88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5197846"/>
                <a:satOff val="-23984"/>
                <a:lumOff val="88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5197846"/>
                <a:satOff val="-23984"/>
                <a:lumOff val="88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5400" kern="1200" dirty="0">
              <a:latin typeface="+mn-lt"/>
              <a:cs typeface="Arial" panose="020B0604020202020204" pitchFamily="34" charset="0"/>
            </a:rPr>
            <a:t>MAIA Oise ouest du GCMS Oise Ouest</a:t>
          </a:r>
        </a:p>
      </dsp:txBody>
      <dsp:txXfrm>
        <a:off x="103949" y="5981760"/>
        <a:ext cx="8168305" cy="1921502"/>
      </dsp:txXfrm>
    </dsp:sp>
    <dsp:sp modelId="{D5F5A9FE-0CB1-4931-9876-25B5042F2247}">
      <dsp:nvSpPr>
        <dsp:cNvPr id="0" name=""/>
        <dsp:cNvSpPr/>
      </dsp:nvSpPr>
      <dsp:spPr>
        <a:xfrm>
          <a:off x="0" y="8194412"/>
          <a:ext cx="8376203" cy="2129400"/>
        </a:xfrm>
        <a:prstGeom prst="roundRect">
          <a:avLst/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5400" kern="1200" dirty="0">
              <a:latin typeface="+mn-lt"/>
              <a:cs typeface="Arial" panose="020B0604020202020204" pitchFamily="34" charset="0"/>
            </a:rPr>
            <a:t>PTA Oise Ouest et Vexin du GCMS Oise Ouest</a:t>
          </a:r>
        </a:p>
      </dsp:txBody>
      <dsp:txXfrm>
        <a:off x="103949" y="8298361"/>
        <a:ext cx="8168305" cy="19215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A1E20C-5394-4A6E-A0A8-EBA20C78797F}" type="datetimeFigureOut">
              <a:rPr lang="fr-FR" smtClean="0"/>
              <a:t>18/08/2026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6DCDFC-3B97-464D-8D28-0B3369B3D7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4279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DCDFC-3B97-464D-8D28-0B3369B3D7CE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43423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9C799A-368B-4F96-8174-1DA73BBF3FFC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87811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DCDFC-3B97-464D-8D28-0B3369B3D7CE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85311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6DCDFC-3B97-464D-8D28-0B3369B3D7CE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45537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Equipe gérontologique experte à domicile</a:t>
            </a:r>
          </a:p>
          <a:p>
            <a:r>
              <a:rPr lang="fr-FR" dirty="0"/>
              <a:t>Equipe en </a:t>
            </a:r>
            <a:r>
              <a:rPr lang="fr-FR"/>
              <a:t>SP experte </a:t>
            </a:r>
            <a:r>
              <a:rPr lang="fr-FR" dirty="0"/>
              <a:t>à domicile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6DCDFC-3B97-464D-8D28-0B3369B3D7CE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8560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37916" y="6786544"/>
            <a:ext cx="18256310" cy="5232898"/>
          </a:xfrm>
        </p:spPr>
        <p:txBody>
          <a:bodyPr/>
          <a:lstStyle>
            <a:lvl1pPr marL="0" indent="0" algn="ctr">
              <a:buNone/>
              <a:defRPr sz="4267"/>
            </a:lvl1pPr>
            <a:lvl2pPr marL="812790" indent="0" algn="ctr">
              <a:buNone/>
              <a:defRPr sz="3556"/>
            </a:lvl2pPr>
            <a:lvl3pPr marL="1625579" indent="0" algn="ctr">
              <a:buNone/>
              <a:defRPr sz="3200"/>
            </a:lvl3pPr>
            <a:lvl4pPr marL="2438369" indent="0" algn="ctr">
              <a:buNone/>
              <a:defRPr sz="2844"/>
            </a:lvl4pPr>
            <a:lvl5pPr marL="3251160" indent="0" algn="ctr">
              <a:buNone/>
              <a:defRPr sz="2844"/>
            </a:lvl5pPr>
            <a:lvl6pPr marL="4063949" indent="0" algn="ctr">
              <a:buNone/>
              <a:defRPr sz="2844"/>
            </a:lvl6pPr>
            <a:lvl7pPr marL="4876739" indent="0" algn="ctr">
              <a:buNone/>
              <a:defRPr sz="2844"/>
            </a:lvl7pPr>
            <a:lvl8pPr marL="5689529" indent="0" algn="ctr">
              <a:buNone/>
              <a:defRPr sz="2844"/>
            </a:lvl8pPr>
            <a:lvl9pPr marL="6502319" indent="0" algn="ctr">
              <a:buNone/>
              <a:defRPr sz="2844"/>
            </a:lvl9pPr>
          </a:lstStyle>
          <a:p>
            <a:r>
              <a:rPr lang="fr-FR" dirty="0"/>
              <a:t>Modifier le style des sous-titres du masque</a:t>
            </a:r>
            <a:endParaRPr lang="en-US" dirty="0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1747C-C0D3-4F86-BD88-46798ACD2E79}" type="datetimeFigureOut">
              <a:rPr lang="fr-FR" smtClean="0"/>
              <a:t>18/08/2026</a:t>
            </a:fld>
            <a:endParaRPr lang="fr-FR"/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GCMS Oise Ouest Ville-Hôpital</a:t>
            </a:r>
            <a:endParaRPr lang="fr-FR" dirty="0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B64AF-B7CD-4FDB-8D47-A63BECE4E1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6651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0560" y="1444942"/>
            <a:ext cx="9320631" cy="5057299"/>
          </a:xfrm>
        </p:spPr>
        <p:txBody>
          <a:bodyPr anchor="b"/>
          <a:lstStyle>
            <a:lvl1pPr>
              <a:defRPr sz="10113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285775" y="3120679"/>
            <a:ext cx="14630043" cy="15402686"/>
          </a:xfrm>
        </p:spPr>
        <p:txBody>
          <a:bodyPr anchor="t"/>
          <a:lstStyle>
            <a:lvl1pPr marL="0" indent="0">
              <a:buNone/>
              <a:defRPr sz="10113"/>
            </a:lvl1pPr>
            <a:lvl2pPr marL="1444935" indent="0">
              <a:buNone/>
              <a:defRPr sz="8849"/>
            </a:lvl2pPr>
            <a:lvl3pPr marL="2889870" indent="0">
              <a:buNone/>
              <a:defRPr sz="7585"/>
            </a:lvl3pPr>
            <a:lvl4pPr marL="4334805" indent="0">
              <a:buNone/>
              <a:defRPr sz="6321"/>
            </a:lvl4pPr>
            <a:lvl5pPr marL="5779740" indent="0">
              <a:buNone/>
              <a:defRPr sz="6321"/>
            </a:lvl5pPr>
            <a:lvl6pPr marL="7224674" indent="0">
              <a:buNone/>
              <a:defRPr sz="6321"/>
            </a:lvl6pPr>
            <a:lvl7pPr marL="8669609" indent="0">
              <a:buNone/>
              <a:defRPr sz="6321"/>
            </a:lvl7pPr>
            <a:lvl8pPr marL="10114544" indent="0">
              <a:buNone/>
              <a:defRPr sz="6321"/>
            </a:lvl8pPr>
            <a:lvl9pPr marL="11559479" indent="0">
              <a:buNone/>
              <a:defRPr sz="6321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90560" y="6502241"/>
            <a:ext cx="9320631" cy="12046207"/>
          </a:xfrm>
        </p:spPr>
        <p:txBody>
          <a:bodyPr/>
          <a:lstStyle>
            <a:lvl1pPr marL="0" indent="0">
              <a:buNone/>
              <a:defRPr sz="5057"/>
            </a:lvl1pPr>
            <a:lvl2pPr marL="1444935" indent="0">
              <a:buNone/>
              <a:defRPr sz="4425"/>
            </a:lvl2pPr>
            <a:lvl3pPr marL="2889870" indent="0">
              <a:buNone/>
              <a:defRPr sz="3792"/>
            </a:lvl3pPr>
            <a:lvl4pPr marL="4334805" indent="0">
              <a:buNone/>
              <a:defRPr sz="3160"/>
            </a:lvl4pPr>
            <a:lvl5pPr marL="5779740" indent="0">
              <a:buNone/>
              <a:defRPr sz="3160"/>
            </a:lvl5pPr>
            <a:lvl6pPr marL="7224674" indent="0">
              <a:buNone/>
              <a:defRPr sz="3160"/>
            </a:lvl6pPr>
            <a:lvl7pPr marL="8669609" indent="0">
              <a:buNone/>
              <a:defRPr sz="3160"/>
            </a:lvl7pPr>
            <a:lvl8pPr marL="10114544" indent="0">
              <a:buNone/>
              <a:defRPr sz="3160"/>
            </a:lvl8pPr>
            <a:lvl9pPr marL="11559479" indent="0">
              <a:buNone/>
              <a:defRPr sz="316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GCMS Oise Ouest Ville-Hôpital</a:t>
            </a:r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B64AF-B7CD-4FDB-8D47-A63BECE4E1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9303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7414" y="3547135"/>
            <a:ext cx="24564023" cy="7545811"/>
          </a:xfrm>
        </p:spPr>
        <p:txBody>
          <a:bodyPr anchor="b"/>
          <a:lstStyle>
            <a:lvl1pPr algn="ctr">
              <a:defRPr sz="18962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12356" y="11383941"/>
            <a:ext cx="21674138" cy="5232898"/>
          </a:xfrm>
        </p:spPr>
        <p:txBody>
          <a:bodyPr/>
          <a:lstStyle>
            <a:lvl1pPr marL="0" indent="0" algn="ctr">
              <a:buNone/>
              <a:defRPr sz="7585"/>
            </a:lvl1pPr>
            <a:lvl2pPr marL="1444935" indent="0" algn="ctr">
              <a:buNone/>
              <a:defRPr sz="6321"/>
            </a:lvl2pPr>
            <a:lvl3pPr marL="2889870" indent="0" algn="ctr">
              <a:buNone/>
              <a:defRPr sz="5689"/>
            </a:lvl3pPr>
            <a:lvl4pPr marL="4334805" indent="0" algn="ctr">
              <a:buNone/>
              <a:defRPr sz="5057"/>
            </a:lvl4pPr>
            <a:lvl5pPr marL="5779740" indent="0" algn="ctr">
              <a:buNone/>
              <a:defRPr sz="5057"/>
            </a:lvl5pPr>
            <a:lvl6pPr marL="7224674" indent="0" algn="ctr">
              <a:buNone/>
              <a:defRPr sz="5057"/>
            </a:lvl6pPr>
            <a:lvl7pPr marL="8669609" indent="0" algn="ctr">
              <a:buNone/>
              <a:defRPr sz="5057"/>
            </a:lvl7pPr>
            <a:lvl8pPr marL="10114544" indent="0" algn="ctr">
              <a:buNone/>
              <a:defRPr sz="5057"/>
            </a:lvl8pPr>
            <a:lvl9pPr marL="11559479" indent="0" algn="ctr">
              <a:buNone/>
              <a:defRPr sz="5057"/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1747C-C0D3-4F86-BD88-46798ACD2E79}" type="datetimeFigureOut">
              <a:rPr lang="fr-FR" smtClean="0"/>
              <a:t>18/08/2026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GCMS Oise Ouest Ville-Hôpital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B64AF-B7CD-4FDB-8D47-A63BECE4E1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6451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1747C-C0D3-4F86-BD88-46798ACD2E79}" type="datetimeFigureOut">
              <a:rPr lang="fr-FR" smtClean="0"/>
              <a:t>18/08/2026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GCMS Oise Ouest Ville-Hôpital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B64AF-B7CD-4FDB-8D47-A63BECE4E17B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Forme libre 6"/>
          <p:cNvSpPr/>
          <p:nvPr userDrawn="1"/>
        </p:nvSpPr>
        <p:spPr>
          <a:xfrm>
            <a:off x="0" y="18289430"/>
            <a:ext cx="28898850" cy="2926287"/>
          </a:xfrm>
          <a:custGeom>
            <a:avLst/>
            <a:gdLst>
              <a:gd name="connsiteX0" fmla="*/ 16693404 w 16693404"/>
              <a:gd name="connsiteY0" fmla="*/ 0 h 1646077"/>
              <a:gd name="connsiteX1" fmla="*/ 11008884 w 16693404"/>
              <a:gd name="connsiteY1" fmla="*/ 624840 h 1646077"/>
              <a:gd name="connsiteX2" fmla="*/ 10505964 w 16693404"/>
              <a:gd name="connsiteY2" fmla="*/ 1645920 h 1646077"/>
              <a:gd name="connsiteX3" fmla="*/ 4516644 w 16693404"/>
              <a:gd name="connsiteY3" fmla="*/ 548640 h 1646077"/>
              <a:gd name="connsiteX4" fmla="*/ 4699524 w 16693404"/>
              <a:gd name="connsiteY4" fmla="*/ 1325880 h 1646077"/>
              <a:gd name="connsiteX5" fmla="*/ 417084 w 16693404"/>
              <a:gd name="connsiteY5" fmla="*/ 213360 h 1646077"/>
              <a:gd name="connsiteX6" fmla="*/ 401844 w 16693404"/>
              <a:gd name="connsiteY6" fmla="*/ 259080 h 1646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693404" h="1646077">
                <a:moveTo>
                  <a:pt x="16693404" y="0"/>
                </a:moveTo>
                <a:cubicBezTo>
                  <a:pt x="14366764" y="175260"/>
                  <a:pt x="12040124" y="350520"/>
                  <a:pt x="11008884" y="624840"/>
                </a:cubicBezTo>
                <a:cubicBezTo>
                  <a:pt x="9977644" y="899160"/>
                  <a:pt x="11588004" y="1658620"/>
                  <a:pt x="10505964" y="1645920"/>
                </a:cubicBezTo>
                <a:cubicBezTo>
                  <a:pt x="9423924" y="1633220"/>
                  <a:pt x="5484384" y="601980"/>
                  <a:pt x="4516644" y="548640"/>
                </a:cubicBezTo>
                <a:cubicBezTo>
                  <a:pt x="3548904" y="495300"/>
                  <a:pt x="5382784" y="1381760"/>
                  <a:pt x="4699524" y="1325880"/>
                </a:cubicBezTo>
                <a:cubicBezTo>
                  <a:pt x="4016264" y="1270000"/>
                  <a:pt x="417084" y="213360"/>
                  <a:pt x="417084" y="213360"/>
                </a:cubicBezTo>
                <a:cubicBezTo>
                  <a:pt x="-299196" y="35560"/>
                  <a:pt x="51324" y="147320"/>
                  <a:pt x="401844" y="259080"/>
                </a:cubicBezTo>
              </a:path>
            </a:pathLst>
          </a:custGeom>
          <a:ln w="222250"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35000">
                  <a:schemeClr val="accent4">
                    <a:lumMod val="40000"/>
                    <a:lumOff val="60000"/>
                  </a:schemeClr>
                </a:gs>
                <a:gs pos="100000">
                  <a:schemeClr val="accent6">
                    <a:lumMod val="40000"/>
                    <a:lumOff val="60000"/>
                  </a:schemeClr>
                </a:gs>
              </a:gsLst>
              <a:path path="rect">
                <a:fillToRect l="100000" t="100000"/>
              </a:path>
              <a:tileRect r="-100000" b="-100000"/>
            </a:gra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2" tIns="45721" rIns="91442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1800"/>
          </a:p>
        </p:txBody>
      </p:sp>
    </p:spTree>
    <p:extLst>
      <p:ext uri="{BB962C8B-B14F-4D97-AF65-F5344CB8AC3E}">
        <p14:creationId xmlns:p14="http://schemas.microsoft.com/office/powerpoint/2010/main" val="3168649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746" y="5403489"/>
            <a:ext cx="24925258" cy="9015838"/>
          </a:xfrm>
        </p:spPr>
        <p:txBody>
          <a:bodyPr anchor="b"/>
          <a:lstStyle>
            <a:lvl1pPr>
              <a:defRPr sz="18962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71746" y="14504620"/>
            <a:ext cx="24925258" cy="4741216"/>
          </a:xfrm>
        </p:spPr>
        <p:txBody>
          <a:bodyPr/>
          <a:lstStyle>
            <a:lvl1pPr marL="0" indent="0">
              <a:buNone/>
              <a:defRPr sz="7585">
                <a:solidFill>
                  <a:schemeClr val="tx1"/>
                </a:solidFill>
              </a:defRPr>
            </a:lvl1pPr>
            <a:lvl2pPr marL="1444935" indent="0">
              <a:buNone/>
              <a:defRPr sz="6321">
                <a:solidFill>
                  <a:schemeClr val="tx1">
                    <a:tint val="75000"/>
                  </a:schemeClr>
                </a:solidFill>
              </a:defRPr>
            </a:lvl2pPr>
            <a:lvl3pPr marL="2889870" indent="0">
              <a:buNone/>
              <a:defRPr sz="5689">
                <a:solidFill>
                  <a:schemeClr val="tx1">
                    <a:tint val="75000"/>
                  </a:schemeClr>
                </a:solidFill>
              </a:defRPr>
            </a:lvl3pPr>
            <a:lvl4pPr marL="4334805" indent="0">
              <a:buNone/>
              <a:defRPr sz="5057">
                <a:solidFill>
                  <a:schemeClr val="tx1">
                    <a:tint val="75000"/>
                  </a:schemeClr>
                </a:solidFill>
              </a:defRPr>
            </a:lvl4pPr>
            <a:lvl5pPr marL="5779740" indent="0">
              <a:buNone/>
              <a:defRPr sz="5057">
                <a:solidFill>
                  <a:schemeClr val="tx1">
                    <a:tint val="75000"/>
                  </a:schemeClr>
                </a:solidFill>
              </a:defRPr>
            </a:lvl5pPr>
            <a:lvl6pPr marL="7224674" indent="0">
              <a:buNone/>
              <a:defRPr sz="5057">
                <a:solidFill>
                  <a:schemeClr val="tx1">
                    <a:tint val="75000"/>
                  </a:schemeClr>
                </a:solidFill>
              </a:defRPr>
            </a:lvl6pPr>
            <a:lvl7pPr marL="8669609" indent="0">
              <a:buNone/>
              <a:defRPr sz="5057">
                <a:solidFill>
                  <a:schemeClr val="tx1">
                    <a:tint val="75000"/>
                  </a:schemeClr>
                </a:solidFill>
              </a:defRPr>
            </a:lvl7pPr>
            <a:lvl8pPr marL="10114544" indent="0">
              <a:buNone/>
              <a:defRPr sz="5057">
                <a:solidFill>
                  <a:schemeClr val="tx1">
                    <a:tint val="75000"/>
                  </a:schemeClr>
                </a:solidFill>
              </a:defRPr>
            </a:lvl8pPr>
            <a:lvl9pPr marL="11559479" indent="0">
              <a:buNone/>
              <a:defRPr sz="505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1747C-C0D3-4F86-BD88-46798ACD2E79}" type="datetimeFigureOut">
              <a:rPr lang="fr-FR" smtClean="0"/>
              <a:t>18/08/2026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GCMS Oise Ouest Ville-Hôpital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B64AF-B7CD-4FDB-8D47-A63BECE4E1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7313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86796" y="5769736"/>
            <a:ext cx="12282011" cy="13752041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30043" y="5769736"/>
            <a:ext cx="12282011" cy="13752041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1747C-C0D3-4F86-BD88-46798ACD2E79}" type="datetimeFigureOut">
              <a:rPr lang="fr-FR" smtClean="0"/>
              <a:t>18/08/2026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GCMS Oise Ouest Ville-Hôpital</a:t>
            </a:r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B64AF-B7CD-4FDB-8D47-A63BECE4E1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3803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0560" y="1153952"/>
            <a:ext cx="24925258" cy="4189331"/>
          </a:xfrm>
        </p:spPr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90563" y="5313176"/>
            <a:ext cx="12225566" cy="2603905"/>
          </a:xfrm>
        </p:spPr>
        <p:txBody>
          <a:bodyPr anchor="b"/>
          <a:lstStyle>
            <a:lvl1pPr marL="0" indent="0">
              <a:buNone/>
              <a:defRPr sz="7585" b="1"/>
            </a:lvl1pPr>
            <a:lvl2pPr marL="1444935" indent="0">
              <a:buNone/>
              <a:defRPr sz="6321" b="1"/>
            </a:lvl2pPr>
            <a:lvl3pPr marL="2889870" indent="0">
              <a:buNone/>
              <a:defRPr sz="5689" b="1"/>
            </a:lvl3pPr>
            <a:lvl4pPr marL="4334805" indent="0">
              <a:buNone/>
              <a:defRPr sz="5057" b="1"/>
            </a:lvl4pPr>
            <a:lvl5pPr marL="5779740" indent="0">
              <a:buNone/>
              <a:defRPr sz="5057" b="1"/>
            </a:lvl5pPr>
            <a:lvl6pPr marL="7224674" indent="0">
              <a:buNone/>
              <a:defRPr sz="5057" b="1"/>
            </a:lvl6pPr>
            <a:lvl7pPr marL="8669609" indent="0">
              <a:buNone/>
              <a:defRPr sz="5057" b="1"/>
            </a:lvl7pPr>
            <a:lvl8pPr marL="10114544" indent="0">
              <a:buNone/>
              <a:defRPr sz="5057" b="1"/>
            </a:lvl8pPr>
            <a:lvl9pPr marL="11559479" indent="0">
              <a:buNone/>
              <a:defRPr sz="5057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90563" y="7917081"/>
            <a:ext cx="12225566" cy="11644834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4630045" y="5313176"/>
            <a:ext cx="12285775" cy="2603905"/>
          </a:xfrm>
        </p:spPr>
        <p:txBody>
          <a:bodyPr anchor="b"/>
          <a:lstStyle>
            <a:lvl1pPr marL="0" indent="0">
              <a:buNone/>
              <a:defRPr sz="7585" b="1"/>
            </a:lvl1pPr>
            <a:lvl2pPr marL="1444935" indent="0">
              <a:buNone/>
              <a:defRPr sz="6321" b="1"/>
            </a:lvl2pPr>
            <a:lvl3pPr marL="2889870" indent="0">
              <a:buNone/>
              <a:defRPr sz="5689" b="1"/>
            </a:lvl3pPr>
            <a:lvl4pPr marL="4334805" indent="0">
              <a:buNone/>
              <a:defRPr sz="5057" b="1"/>
            </a:lvl4pPr>
            <a:lvl5pPr marL="5779740" indent="0">
              <a:buNone/>
              <a:defRPr sz="5057" b="1"/>
            </a:lvl5pPr>
            <a:lvl6pPr marL="7224674" indent="0">
              <a:buNone/>
              <a:defRPr sz="5057" b="1"/>
            </a:lvl6pPr>
            <a:lvl7pPr marL="8669609" indent="0">
              <a:buNone/>
              <a:defRPr sz="5057" b="1"/>
            </a:lvl7pPr>
            <a:lvl8pPr marL="10114544" indent="0">
              <a:buNone/>
              <a:defRPr sz="5057" b="1"/>
            </a:lvl8pPr>
            <a:lvl9pPr marL="11559479" indent="0">
              <a:buNone/>
              <a:defRPr sz="5057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4630045" y="7917081"/>
            <a:ext cx="12285775" cy="11644834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1747C-C0D3-4F86-BD88-46798ACD2E79}" type="datetimeFigureOut">
              <a:rPr lang="fr-FR" smtClean="0"/>
              <a:t>18/08/2026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GCMS Oise Ouest Ville-Hôpital</a:t>
            </a:r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B64AF-B7CD-4FDB-8D47-A63BECE4E1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2376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1747C-C0D3-4F86-BD88-46798ACD2E79}" type="datetimeFigureOut">
              <a:rPr lang="fr-FR" smtClean="0"/>
              <a:t>18/08/2026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GCMS Oise Ouest Ville-Hôpital</a:t>
            </a:r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B64AF-B7CD-4FDB-8D47-A63BECE4E1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7020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1747C-C0D3-4F86-BD88-46798ACD2E79}" type="datetimeFigureOut">
              <a:rPr lang="fr-FR" smtClean="0"/>
              <a:t>18/08/2026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GCMS Oise Ouest Ville-Hôpital</a:t>
            </a: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B64AF-B7CD-4FDB-8D47-A63BECE4E1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981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0560" y="1444942"/>
            <a:ext cx="9320631" cy="5057299"/>
          </a:xfrm>
        </p:spPr>
        <p:txBody>
          <a:bodyPr anchor="b"/>
          <a:lstStyle>
            <a:lvl1pPr>
              <a:defRPr sz="10113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85775" y="3120679"/>
            <a:ext cx="14630043" cy="15402686"/>
          </a:xfrm>
        </p:spPr>
        <p:txBody>
          <a:bodyPr/>
          <a:lstStyle>
            <a:lvl1pPr>
              <a:defRPr sz="10113"/>
            </a:lvl1pPr>
            <a:lvl2pPr>
              <a:defRPr sz="8849"/>
            </a:lvl2pPr>
            <a:lvl3pPr>
              <a:defRPr sz="7585"/>
            </a:lvl3pPr>
            <a:lvl4pPr>
              <a:defRPr sz="6321"/>
            </a:lvl4pPr>
            <a:lvl5pPr>
              <a:defRPr sz="6321"/>
            </a:lvl5pPr>
            <a:lvl6pPr>
              <a:defRPr sz="6321"/>
            </a:lvl6pPr>
            <a:lvl7pPr>
              <a:defRPr sz="6321"/>
            </a:lvl7pPr>
            <a:lvl8pPr>
              <a:defRPr sz="6321"/>
            </a:lvl8pPr>
            <a:lvl9pPr>
              <a:defRPr sz="6321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90560" y="6502241"/>
            <a:ext cx="9320631" cy="12046207"/>
          </a:xfrm>
        </p:spPr>
        <p:txBody>
          <a:bodyPr/>
          <a:lstStyle>
            <a:lvl1pPr marL="0" indent="0">
              <a:buNone/>
              <a:defRPr sz="5057"/>
            </a:lvl1pPr>
            <a:lvl2pPr marL="1444935" indent="0">
              <a:buNone/>
              <a:defRPr sz="4425"/>
            </a:lvl2pPr>
            <a:lvl3pPr marL="2889870" indent="0">
              <a:buNone/>
              <a:defRPr sz="3792"/>
            </a:lvl3pPr>
            <a:lvl4pPr marL="4334805" indent="0">
              <a:buNone/>
              <a:defRPr sz="3160"/>
            </a:lvl4pPr>
            <a:lvl5pPr marL="5779740" indent="0">
              <a:buNone/>
              <a:defRPr sz="3160"/>
            </a:lvl5pPr>
            <a:lvl6pPr marL="7224674" indent="0">
              <a:buNone/>
              <a:defRPr sz="3160"/>
            </a:lvl6pPr>
            <a:lvl7pPr marL="8669609" indent="0">
              <a:buNone/>
              <a:defRPr sz="3160"/>
            </a:lvl7pPr>
            <a:lvl8pPr marL="10114544" indent="0">
              <a:buNone/>
              <a:defRPr sz="3160"/>
            </a:lvl8pPr>
            <a:lvl9pPr marL="11559479" indent="0">
              <a:buNone/>
              <a:defRPr sz="316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1747C-C0D3-4F86-BD88-46798ACD2E79}" type="datetimeFigureOut">
              <a:rPr lang="fr-FR" smtClean="0"/>
              <a:t>18/08/2026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GCMS Oise Ouest Ville-Hôpital</a:t>
            </a:r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B64AF-B7CD-4FDB-8D47-A63BECE4E1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5760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988800" y="1153952"/>
            <a:ext cx="14923254" cy="41893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6796" y="5769736"/>
            <a:ext cx="24925258" cy="137520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86796" y="20088720"/>
            <a:ext cx="6502241" cy="11539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7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C1747C-C0D3-4F86-BD88-46798ACD2E79}" type="datetimeFigureOut">
              <a:rPr lang="fr-FR" smtClean="0"/>
              <a:t>18/08/2026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572744" y="20088720"/>
            <a:ext cx="9753362" cy="11539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7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GCMS Oise Ouest Ville-Hôpital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0409813" y="20088720"/>
            <a:ext cx="6502241" cy="11539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7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8B64AF-B7CD-4FDB-8D47-A63BECE4E17B}" type="slidenum">
              <a:rPr lang="fr-FR" smtClean="0"/>
              <a:t>‹N°›</a:t>
            </a:fld>
            <a:endParaRPr lang="fr-FR"/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8083" y="-544447"/>
            <a:ext cx="13057604" cy="5747240"/>
          </a:xfrm>
          <a:prstGeom prst="rect">
            <a:avLst/>
          </a:prstGeom>
        </p:spPr>
      </p:pic>
      <p:grpSp>
        <p:nvGrpSpPr>
          <p:cNvPr id="10" name="Groupe 9"/>
          <p:cNvGrpSpPr>
            <a:grpSpLocks/>
          </p:cNvGrpSpPr>
          <p:nvPr userDrawn="1"/>
        </p:nvGrpSpPr>
        <p:grpSpPr bwMode="auto">
          <a:xfrm>
            <a:off x="22038667" y="12645756"/>
            <a:ext cx="6860183" cy="8480584"/>
            <a:chOff x="9072" y="13138"/>
            <a:chExt cx="2834" cy="3700"/>
          </a:xfrm>
        </p:grpSpPr>
        <p:sp>
          <p:nvSpPr>
            <p:cNvPr id="11" name="AutoShape 3"/>
            <p:cNvSpPr>
              <a:spLocks/>
            </p:cNvSpPr>
            <p:nvPr userDrawn="1"/>
          </p:nvSpPr>
          <p:spPr bwMode="auto">
            <a:xfrm>
              <a:off x="9082" y="13899"/>
              <a:ext cx="2823" cy="2939"/>
            </a:xfrm>
            <a:custGeom>
              <a:avLst/>
              <a:gdLst>
                <a:gd name="T0" fmla="+- 0 9234 9083"/>
                <a:gd name="T1" fmla="*/ T0 w 2823"/>
                <a:gd name="T2" fmla="+- 0 15972 13899"/>
                <a:gd name="T3" fmla="*/ 15972 h 2939"/>
                <a:gd name="T4" fmla="+- 0 9235 9083"/>
                <a:gd name="T5" fmla="*/ T4 w 2823"/>
                <a:gd name="T6" fmla="+- 0 15913 13899"/>
                <a:gd name="T7" fmla="*/ 15913 h 2939"/>
                <a:gd name="T8" fmla="+- 0 9083 9083"/>
                <a:gd name="T9" fmla="*/ T8 w 2823"/>
                <a:gd name="T10" fmla="+- 0 15922 13899"/>
                <a:gd name="T11" fmla="*/ 15922 h 2939"/>
                <a:gd name="T12" fmla="+- 0 9084 9083"/>
                <a:gd name="T13" fmla="*/ T12 w 2823"/>
                <a:gd name="T14" fmla="+- 0 16001 13899"/>
                <a:gd name="T15" fmla="*/ 16001 h 2939"/>
                <a:gd name="T16" fmla="+- 0 9282 9083"/>
                <a:gd name="T17" fmla="*/ T16 w 2823"/>
                <a:gd name="T18" fmla="+- 0 15624 13899"/>
                <a:gd name="T19" fmla="*/ 15624 h 2939"/>
                <a:gd name="T20" fmla="+- 0 9108 9083"/>
                <a:gd name="T21" fmla="*/ T20 w 2823"/>
                <a:gd name="T22" fmla="+- 0 15697 13899"/>
                <a:gd name="T23" fmla="*/ 15697 h 2939"/>
                <a:gd name="T24" fmla="+- 0 9264 9083"/>
                <a:gd name="T25" fmla="*/ T24 w 2823"/>
                <a:gd name="T26" fmla="+- 0 15692 13899"/>
                <a:gd name="T27" fmla="*/ 15692 h 2939"/>
                <a:gd name="T28" fmla="+- 0 9288 9083"/>
                <a:gd name="T29" fmla="*/ T28 w 2823"/>
                <a:gd name="T30" fmla="+- 0 16276 13899"/>
                <a:gd name="T31" fmla="*/ 16276 h 2939"/>
                <a:gd name="T32" fmla="+- 0 9112 9083"/>
                <a:gd name="T33" fmla="*/ T32 w 2823"/>
                <a:gd name="T34" fmla="+- 0 16210 13899"/>
                <a:gd name="T35" fmla="*/ 16210 h 2939"/>
                <a:gd name="T36" fmla="+- 0 9159 9083"/>
                <a:gd name="T37" fmla="*/ T36 w 2823"/>
                <a:gd name="T38" fmla="+- 0 16363 13899"/>
                <a:gd name="T39" fmla="*/ 16363 h 2939"/>
                <a:gd name="T40" fmla="+- 0 9234 9083"/>
                <a:gd name="T41" fmla="*/ T40 w 2823"/>
                <a:gd name="T42" fmla="+- 0 15326 13899"/>
                <a:gd name="T43" fmla="*/ 15326 h 2939"/>
                <a:gd name="T44" fmla="+- 0 9327 9083"/>
                <a:gd name="T45" fmla="*/ T44 w 2823"/>
                <a:gd name="T46" fmla="+- 0 15490 13899"/>
                <a:gd name="T47" fmla="*/ 15490 h 2939"/>
                <a:gd name="T48" fmla="+- 0 9386 9083"/>
                <a:gd name="T49" fmla="*/ T48 w 2823"/>
                <a:gd name="T50" fmla="+- 0 15360 13899"/>
                <a:gd name="T51" fmla="*/ 15360 h 2939"/>
                <a:gd name="T52" fmla="+- 0 9378 9083"/>
                <a:gd name="T53" fmla="*/ T52 w 2823"/>
                <a:gd name="T54" fmla="+- 0 16461 13899"/>
                <a:gd name="T55" fmla="*/ 16461 h 2939"/>
                <a:gd name="T56" fmla="+- 0 9272 9083"/>
                <a:gd name="T57" fmla="*/ T56 w 2823"/>
                <a:gd name="T58" fmla="+- 0 16576 13899"/>
                <a:gd name="T59" fmla="*/ 16576 h 2939"/>
                <a:gd name="T60" fmla="+- 0 9537 9083"/>
                <a:gd name="T61" fmla="*/ T60 w 2823"/>
                <a:gd name="T62" fmla="+- 0 15116 13899"/>
                <a:gd name="T63" fmla="*/ 15116 h 2939"/>
                <a:gd name="T64" fmla="+- 0 9348 9083"/>
                <a:gd name="T65" fmla="*/ T64 w 2823"/>
                <a:gd name="T66" fmla="+- 0 15124 13899"/>
                <a:gd name="T67" fmla="*/ 15124 h 2939"/>
                <a:gd name="T68" fmla="+- 0 9495 9083"/>
                <a:gd name="T69" fmla="*/ T68 w 2823"/>
                <a:gd name="T70" fmla="+- 0 15176 13899"/>
                <a:gd name="T71" fmla="*/ 15176 h 2939"/>
                <a:gd name="T72" fmla="+- 0 9612 9083"/>
                <a:gd name="T73" fmla="*/ T72 w 2823"/>
                <a:gd name="T74" fmla="+- 0 16713 13899"/>
                <a:gd name="T75" fmla="*/ 16713 h 2939"/>
                <a:gd name="T76" fmla="+- 0 9429 9083"/>
                <a:gd name="T77" fmla="*/ T76 w 2823"/>
                <a:gd name="T78" fmla="+- 0 16758 13899"/>
                <a:gd name="T79" fmla="*/ 16758 h 2939"/>
                <a:gd name="T80" fmla="+- 0 9527 9083"/>
                <a:gd name="T81" fmla="*/ T80 w 2823"/>
                <a:gd name="T82" fmla="+- 0 16838 13899"/>
                <a:gd name="T83" fmla="*/ 16838 h 2939"/>
                <a:gd name="T84" fmla="+- 0 9612 9083"/>
                <a:gd name="T85" fmla="*/ T84 w 2823"/>
                <a:gd name="T86" fmla="+- 0 14791 13899"/>
                <a:gd name="T87" fmla="*/ 14791 h 2939"/>
                <a:gd name="T88" fmla="+- 0 9510 9083"/>
                <a:gd name="T89" fmla="*/ T88 w 2823"/>
                <a:gd name="T90" fmla="+- 0 14906 13899"/>
                <a:gd name="T91" fmla="*/ 14906 h 2939"/>
                <a:gd name="T92" fmla="+- 0 9697 9083"/>
                <a:gd name="T93" fmla="*/ T92 w 2823"/>
                <a:gd name="T94" fmla="+- 0 14922 13899"/>
                <a:gd name="T95" fmla="*/ 14922 h 2939"/>
                <a:gd name="T96" fmla="+- 0 9791 9083"/>
                <a:gd name="T97" fmla="*/ T96 w 2823"/>
                <a:gd name="T98" fmla="+- 0 16820 13899"/>
                <a:gd name="T99" fmla="*/ 16820 h 2939"/>
                <a:gd name="T100" fmla="+- 0 9933 9083"/>
                <a:gd name="T101" fmla="*/ T100 w 2823"/>
                <a:gd name="T102" fmla="+- 0 14696 13899"/>
                <a:gd name="T103" fmla="*/ 14696 h 2939"/>
                <a:gd name="T104" fmla="+- 0 9749 9083"/>
                <a:gd name="T105" fmla="*/ T104 w 2823"/>
                <a:gd name="T106" fmla="+- 0 14657 13899"/>
                <a:gd name="T107" fmla="*/ 14657 h 2939"/>
                <a:gd name="T108" fmla="+- 0 9878 9083"/>
                <a:gd name="T109" fmla="*/ T108 w 2823"/>
                <a:gd name="T110" fmla="+- 0 14744 13899"/>
                <a:gd name="T111" fmla="*/ 14744 h 2939"/>
                <a:gd name="T112" fmla="+- 0 10077 9083"/>
                <a:gd name="T113" fmla="*/ T112 w 2823"/>
                <a:gd name="T114" fmla="+- 0 14394 13899"/>
                <a:gd name="T115" fmla="*/ 14394 h 2939"/>
                <a:gd name="T116" fmla="+- 0 9954 9083"/>
                <a:gd name="T117" fmla="*/ T116 w 2823"/>
                <a:gd name="T118" fmla="+- 0 14484 13899"/>
                <a:gd name="T119" fmla="*/ 14484 h 2939"/>
                <a:gd name="T120" fmla="+- 0 10134 9083"/>
                <a:gd name="T121" fmla="*/ T120 w 2823"/>
                <a:gd name="T122" fmla="+- 0 14539 13899"/>
                <a:gd name="T123" fmla="*/ 14539 h 2939"/>
                <a:gd name="T124" fmla="+- 0 10321 9083"/>
                <a:gd name="T125" fmla="*/ T124 w 2823"/>
                <a:gd name="T126" fmla="+- 0 14239 13899"/>
                <a:gd name="T127" fmla="*/ 14239 h 2939"/>
                <a:gd name="T128" fmla="+- 0 10204 9083"/>
                <a:gd name="T129" fmla="*/ T128 w 2823"/>
                <a:gd name="T130" fmla="+- 0 14309 13899"/>
                <a:gd name="T131" fmla="*/ 14309 h 2939"/>
                <a:gd name="T132" fmla="+- 0 10378 9083"/>
                <a:gd name="T133" fmla="*/ T132 w 2823"/>
                <a:gd name="T134" fmla="+- 0 14379 13899"/>
                <a:gd name="T135" fmla="*/ 14379 h 2939"/>
                <a:gd name="T136" fmla="+- 0 10578 9083"/>
                <a:gd name="T137" fmla="*/ T136 w 2823"/>
                <a:gd name="T138" fmla="+- 0 14112 13899"/>
                <a:gd name="T139" fmla="*/ 14112 h 2939"/>
                <a:gd name="T140" fmla="+- 0 10539 9083"/>
                <a:gd name="T141" fmla="*/ T140 w 2823"/>
                <a:gd name="T142" fmla="+- 0 14296 13899"/>
                <a:gd name="T143" fmla="*/ 14296 h 2939"/>
                <a:gd name="T144" fmla="+- 0 10671 9083"/>
                <a:gd name="T145" fmla="*/ T144 w 2823"/>
                <a:gd name="T146" fmla="+- 0 14237 13899"/>
                <a:gd name="T147" fmla="*/ 14237 h 2939"/>
                <a:gd name="T148" fmla="+- 0 10830 9083"/>
                <a:gd name="T149" fmla="*/ T148 w 2823"/>
                <a:gd name="T150" fmla="+- 0 14018 13899"/>
                <a:gd name="T151" fmla="*/ 14018 h 2939"/>
                <a:gd name="T152" fmla="+- 0 10841 9083"/>
                <a:gd name="T153" fmla="*/ T152 w 2823"/>
                <a:gd name="T154" fmla="+- 0 14173 13899"/>
                <a:gd name="T155" fmla="*/ 14173 h 2939"/>
                <a:gd name="T156" fmla="+- 0 11227 9083"/>
                <a:gd name="T157" fmla="*/ T156 w 2823"/>
                <a:gd name="T158" fmla="+- 0 14077 13899"/>
                <a:gd name="T159" fmla="*/ 14077 h 2939"/>
                <a:gd name="T160" fmla="+- 0 11090 9083"/>
                <a:gd name="T161" fmla="*/ T160 w 2823"/>
                <a:gd name="T162" fmla="+- 0 13949 13899"/>
                <a:gd name="T163" fmla="*/ 13949 h 2939"/>
                <a:gd name="T164" fmla="+- 0 11156 9083"/>
                <a:gd name="T165" fmla="*/ T164 w 2823"/>
                <a:gd name="T166" fmla="+- 0 14090 13899"/>
                <a:gd name="T167" fmla="*/ 14090 h 2939"/>
                <a:gd name="T168" fmla="+- 0 11288 9083"/>
                <a:gd name="T169" fmla="*/ T168 w 2823"/>
                <a:gd name="T170" fmla="+- 0 16747 13899"/>
                <a:gd name="T171" fmla="*/ 16747 h 2939"/>
                <a:gd name="T172" fmla="+- 0 11152 9083"/>
                <a:gd name="T173" fmla="*/ T172 w 2823"/>
                <a:gd name="T174" fmla="+- 0 16800 13899"/>
                <a:gd name="T175" fmla="*/ 16800 h 2939"/>
                <a:gd name="T176" fmla="+- 0 11511 9083"/>
                <a:gd name="T177" fmla="*/ T176 w 2823"/>
                <a:gd name="T178" fmla="+- 0 13899 13899"/>
                <a:gd name="T179" fmla="*/ 13899 h 2939"/>
                <a:gd name="T180" fmla="+- 0 11356 9083"/>
                <a:gd name="T181" fmla="*/ T180 w 2823"/>
                <a:gd name="T182" fmla="+- 0 13908 13899"/>
                <a:gd name="T183" fmla="*/ 13908 h 2939"/>
                <a:gd name="T184" fmla="+- 0 11479 9083"/>
                <a:gd name="T185" fmla="*/ T184 w 2823"/>
                <a:gd name="T186" fmla="+- 0 14052 13899"/>
                <a:gd name="T187" fmla="*/ 14052 h 2939"/>
                <a:gd name="T188" fmla="+- 0 11520 9083"/>
                <a:gd name="T189" fmla="*/ T188 w 2823"/>
                <a:gd name="T190" fmla="+- 0 16641 13899"/>
                <a:gd name="T191" fmla="*/ 16641 h 2939"/>
                <a:gd name="T192" fmla="+- 0 11485 9083"/>
                <a:gd name="T193" fmla="*/ T192 w 2823"/>
                <a:gd name="T194" fmla="+- 0 16825 13899"/>
                <a:gd name="T195" fmla="*/ 16825 h 2939"/>
                <a:gd name="T196" fmla="+- 0 11622 9083"/>
                <a:gd name="T197" fmla="*/ T196 w 2823"/>
                <a:gd name="T198" fmla="+- 0 16758 13899"/>
                <a:gd name="T199" fmla="*/ 16758 h 2939"/>
                <a:gd name="T200" fmla="+- 0 11705 9083"/>
                <a:gd name="T201" fmla="*/ T200 w 2823"/>
                <a:gd name="T202" fmla="+- 0 13904 13899"/>
                <a:gd name="T203" fmla="*/ 13904 h 2939"/>
                <a:gd name="T204" fmla="+- 0 11729 9083"/>
                <a:gd name="T205" fmla="*/ T204 w 2823"/>
                <a:gd name="T206" fmla="+- 0 14058 13899"/>
                <a:gd name="T207" fmla="*/ 14058 h 2939"/>
                <a:gd name="T208" fmla="+- 0 11906 9083"/>
                <a:gd name="T209" fmla="*/ T208 w 2823"/>
                <a:gd name="T210" fmla="+- 0 15658 13899"/>
                <a:gd name="T211" fmla="*/ 15658 h 2939"/>
                <a:gd name="T212" fmla="+- 0 11758 9083"/>
                <a:gd name="T213" fmla="*/ T212 w 2823"/>
                <a:gd name="T214" fmla="+- 0 16704 13899"/>
                <a:gd name="T215" fmla="*/ 16704 h 2939"/>
                <a:gd name="T216" fmla="+- 0 11854 9083"/>
                <a:gd name="T217" fmla="*/ T216 w 2823"/>
                <a:gd name="T218" fmla="+- 0 16620 13899"/>
                <a:gd name="T219" fmla="*/ 16620 h 2939"/>
                <a:gd name="T220" fmla="+- 0 11740 9083"/>
                <a:gd name="T221" fmla="*/ T220 w 2823"/>
                <a:gd name="T222" fmla="+- 0 16515 13899"/>
                <a:gd name="T223" fmla="*/ 16515 h 2939"/>
                <a:gd name="T224" fmla="+- 0 11906 9083"/>
                <a:gd name="T225" fmla="*/ T224 w 2823"/>
                <a:gd name="T226" fmla="+- 0 15715 13899"/>
                <a:gd name="T227" fmla="*/ 15715 h 293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</a:cxnLst>
              <a:rect l="0" t="0" r="r" b="b"/>
              <a:pathLst>
                <a:path w="2823" h="2939">
                  <a:moveTo>
                    <a:pt x="155" y="2140"/>
                  </a:moveTo>
                  <a:lnTo>
                    <a:pt x="153" y="2118"/>
                  </a:lnTo>
                  <a:lnTo>
                    <a:pt x="152" y="2096"/>
                  </a:lnTo>
                  <a:lnTo>
                    <a:pt x="151" y="2073"/>
                  </a:lnTo>
                  <a:lnTo>
                    <a:pt x="151" y="2051"/>
                  </a:lnTo>
                  <a:lnTo>
                    <a:pt x="151" y="2037"/>
                  </a:lnTo>
                  <a:lnTo>
                    <a:pt x="151" y="2026"/>
                  </a:lnTo>
                  <a:lnTo>
                    <a:pt x="152" y="2014"/>
                  </a:lnTo>
                  <a:lnTo>
                    <a:pt x="152" y="2001"/>
                  </a:lnTo>
                  <a:lnTo>
                    <a:pt x="1" y="1994"/>
                  </a:lnTo>
                  <a:lnTo>
                    <a:pt x="1" y="2008"/>
                  </a:lnTo>
                  <a:lnTo>
                    <a:pt x="0" y="2023"/>
                  </a:lnTo>
                  <a:lnTo>
                    <a:pt x="0" y="2037"/>
                  </a:lnTo>
                  <a:lnTo>
                    <a:pt x="0" y="2051"/>
                  </a:lnTo>
                  <a:lnTo>
                    <a:pt x="0" y="2077"/>
                  </a:lnTo>
                  <a:lnTo>
                    <a:pt x="1" y="2102"/>
                  </a:lnTo>
                  <a:lnTo>
                    <a:pt x="2" y="2128"/>
                  </a:lnTo>
                  <a:lnTo>
                    <a:pt x="4" y="2153"/>
                  </a:lnTo>
                  <a:lnTo>
                    <a:pt x="155" y="2140"/>
                  </a:lnTo>
                  <a:close/>
                  <a:moveTo>
                    <a:pt x="199" y="1725"/>
                  </a:moveTo>
                  <a:lnTo>
                    <a:pt x="53" y="1683"/>
                  </a:lnTo>
                  <a:lnTo>
                    <a:pt x="43" y="1721"/>
                  </a:lnTo>
                  <a:lnTo>
                    <a:pt x="33" y="1760"/>
                  </a:lnTo>
                  <a:lnTo>
                    <a:pt x="25" y="1798"/>
                  </a:lnTo>
                  <a:lnTo>
                    <a:pt x="18" y="1837"/>
                  </a:lnTo>
                  <a:lnTo>
                    <a:pt x="167" y="1862"/>
                  </a:lnTo>
                  <a:lnTo>
                    <a:pt x="174" y="1828"/>
                  </a:lnTo>
                  <a:lnTo>
                    <a:pt x="181" y="1793"/>
                  </a:lnTo>
                  <a:lnTo>
                    <a:pt x="189" y="1759"/>
                  </a:lnTo>
                  <a:lnTo>
                    <a:pt x="199" y="1725"/>
                  </a:lnTo>
                  <a:close/>
                  <a:moveTo>
                    <a:pt x="217" y="2409"/>
                  </a:moveTo>
                  <a:lnTo>
                    <a:pt x="205" y="2377"/>
                  </a:lnTo>
                  <a:lnTo>
                    <a:pt x="194" y="2344"/>
                  </a:lnTo>
                  <a:lnTo>
                    <a:pt x="185" y="2311"/>
                  </a:lnTo>
                  <a:lnTo>
                    <a:pt x="176" y="2277"/>
                  </a:lnTo>
                  <a:lnTo>
                    <a:pt x="29" y="2311"/>
                  </a:lnTo>
                  <a:lnTo>
                    <a:pt x="39" y="2350"/>
                  </a:lnTo>
                  <a:lnTo>
                    <a:pt x="50" y="2389"/>
                  </a:lnTo>
                  <a:lnTo>
                    <a:pt x="62" y="2427"/>
                  </a:lnTo>
                  <a:lnTo>
                    <a:pt x="76" y="2464"/>
                  </a:lnTo>
                  <a:lnTo>
                    <a:pt x="217" y="2409"/>
                  </a:lnTo>
                  <a:close/>
                  <a:moveTo>
                    <a:pt x="303" y="1461"/>
                  </a:moveTo>
                  <a:lnTo>
                    <a:pt x="169" y="1392"/>
                  </a:lnTo>
                  <a:lnTo>
                    <a:pt x="151" y="1427"/>
                  </a:lnTo>
                  <a:lnTo>
                    <a:pt x="135" y="1463"/>
                  </a:lnTo>
                  <a:lnTo>
                    <a:pt x="119" y="1499"/>
                  </a:lnTo>
                  <a:lnTo>
                    <a:pt x="104" y="1535"/>
                  </a:lnTo>
                  <a:lnTo>
                    <a:pt x="244" y="1591"/>
                  </a:lnTo>
                  <a:lnTo>
                    <a:pt x="258" y="1558"/>
                  </a:lnTo>
                  <a:lnTo>
                    <a:pt x="272" y="1525"/>
                  </a:lnTo>
                  <a:lnTo>
                    <a:pt x="287" y="1493"/>
                  </a:lnTo>
                  <a:lnTo>
                    <a:pt x="303" y="1461"/>
                  </a:lnTo>
                  <a:close/>
                  <a:moveTo>
                    <a:pt x="355" y="2647"/>
                  </a:moveTo>
                  <a:lnTo>
                    <a:pt x="334" y="2619"/>
                  </a:lnTo>
                  <a:lnTo>
                    <a:pt x="314" y="2591"/>
                  </a:lnTo>
                  <a:lnTo>
                    <a:pt x="295" y="2562"/>
                  </a:lnTo>
                  <a:lnTo>
                    <a:pt x="277" y="2533"/>
                  </a:lnTo>
                  <a:lnTo>
                    <a:pt x="146" y="2609"/>
                  </a:lnTo>
                  <a:lnTo>
                    <a:pt x="167" y="2643"/>
                  </a:lnTo>
                  <a:lnTo>
                    <a:pt x="189" y="2677"/>
                  </a:lnTo>
                  <a:lnTo>
                    <a:pt x="212" y="2709"/>
                  </a:lnTo>
                  <a:lnTo>
                    <a:pt x="237" y="2741"/>
                  </a:lnTo>
                  <a:lnTo>
                    <a:pt x="355" y="2647"/>
                  </a:lnTo>
                  <a:close/>
                  <a:moveTo>
                    <a:pt x="454" y="1217"/>
                  </a:moveTo>
                  <a:lnTo>
                    <a:pt x="331" y="1128"/>
                  </a:lnTo>
                  <a:lnTo>
                    <a:pt x="309" y="1160"/>
                  </a:lnTo>
                  <a:lnTo>
                    <a:pt x="286" y="1192"/>
                  </a:lnTo>
                  <a:lnTo>
                    <a:pt x="265" y="1225"/>
                  </a:lnTo>
                  <a:lnTo>
                    <a:pt x="245" y="1257"/>
                  </a:lnTo>
                  <a:lnTo>
                    <a:pt x="374" y="1336"/>
                  </a:lnTo>
                  <a:lnTo>
                    <a:pt x="392" y="1307"/>
                  </a:lnTo>
                  <a:lnTo>
                    <a:pt x="412" y="1277"/>
                  </a:lnTo>
                  <a:lnTo>
                    <a:pt x="433" y="1247"/>
                  </a:lnTo>
                  <a:lnTo>
                    <a:pt x="454" y="1217"/>
                  </a:lnTo>
                  <a:close/>
                  <a:moveTo>
                    <a:pt x="557" y="2834"/>
                  </a:moveTo>
                  <a:lnTo>
                    <a:pt x="529" y="2814"/>
                  </a:lnTo>
                  <a:lnTo>
                    <a:pt x="501" y="2793"/>
                  </a:lnTo>
                  <a:lnTo>
                    <a:pt x="475" y="2770"/>
                  </a:lnTo>
                  <a:lnTo>
                    <a:pt x="449" y="2747"/>
                  </a:lnTo>
                  <a:lnTo>
                    <a:pt x="346" y="2859"/>
                  </a:lnTo>
                  <a:lnTo>
                    <a:pt x="376" y="2885"/>
                  </a:lnTo>
                  <a:lnTo>
                    <a:pt x="407" y="2911"/>
                  </a:lnTo>
                  <a:lnTo>
                    <a:pt x="438" y="2935"/>
                  </a:lnTo>
                  <a:lnTo>
                    <a:pt x="444" y="2939"/>
                  </a:lnTo>
                  <a:lnTo>
                    <a:pt x="484" y="2939"/>
                  </a:lnTo>
                  <a:lnTo>
                    <a:pt x="557" y="2834"/>
                  </a:lnTo>
                  <a:close/>
                  <a:moveTo>
                    <a:pt x="639" y="996"/>
                  </a:moveTo>
                  <a:lnTo>
                    <a:pt x="529" y="892"/>
                  </a:lnTo>
                  <a:lnTo>
                    <a:pt x="502" y="920"/>
                  </a:lnTo>
                  <a:lnTo>
                    <a:pt x="476" y="949"/>
                  </a:lnTo>
                  <a:lnTo>
                    <a:pt x="451" y="978"/>
                  </a:lnTo>
                  <a:lnTo>
                    <a:pt x="427" y="1007"/>
                  </a:lnTo>
                  <a:lnTo>
                    <a:pt x="543" y="1104"/>
                  </a:lnTo>
                  <a:lnTo>
                    <a:pt x="566" y="1077"/>
                  </a:lnTo>
                  <a:lnTo>
                    <a:pt x="589" y="1050"/>
                  </a:lnTo>
                  <a:lnTo>
                    <a:pt x="614" y="1023"/>
                  </a:lnTo>
                  <a:lnTo>
                    <a:pt x="639" y="996"/>
                  </a:lnTo>
                  <a:close/>
                  <a:moveTo>
                    <a:pt x="747" y="2939"/>
                  </a:moveTo>
                  <a:lnTo>
                    <a:pt x="739" y="2936"/>
                  </a:lnTo>
                  <a:lnTo>
                    <a:pt x="708" y="2921"/>
                  </a:lnTo>
                  <a:lnTo>
                    <a:pt x="677" y="2906"/>
                  </a:lnTo>
                  <a:lnTo>
                    <a:pt x="660" y="2939"/>
                  </a:lnTo>
                  <a:lnTo>
                    <a:pt x="747" y="2939"/>
                  </a:lnTo>
                  <a:close/>
                  <a:moveTo>
                    <a:pt x="850" y="797"/>
                  </a:moveTo>
                  <a:lnTo>
                    <a:pt x="752" y="681"/>
                  </a:lnTo>
                  <a:lnTo>
                    <a:pt x="723" y="707"/>
                  </a:lnTo>
                  <a:lnTo>
                    <a:pt x="694" y="732"/>
                  </a:lnTo>
                  <a:lnTo>
                    <a:pt x="666" y="758"/>
                  </a:lnTo>
                  <a:lnTo>
                    <a:pt x="638" y="783"/>
                  </a:lnTo>
                  <a:lnTo>
                    <a:pt x="742" y="894"/>
                  </a:lnTo>
                  <a:lnTo>
                    <a:pt x="768" y="869"/>
                  </a:lnTo>
                  <a:lnTo>
                    <a:pt x="795" y="845"/>
                  </a:lnTo>
                  <a:lnTo>
                    <a:pt x="822" y="821"/>
                  </a:lnTo>
                  <a:lnTo>
                    <a:pt x="850" y="797"/>
                  </a:lnTo>
                  <a:close/>
                  <a:moveTo>
                    <a:pt x="1081" y="619"/>
                  </a:moveTo>
                  <a:lnTo>
                    <a:pt x="994" y="495"/>
                  </a:lnTo>
                  <a:lnTo>
                    <a:pt x="963" y="517"/>
                  </a:lnTo>
                  <a:lnTo>
                    <a:pt x="932" y="540"/>
                  </a:lnTo>
                  <a:lnTo>
                    <a:pt x="901" y="563"/>
                  </a:lnTo>
                  <a:lnTo>
                    <a:pt x="871" y="585"/>
                  </a:lnTo>
                  <a:lnTo>
                    <a:pt x="964" y="705"/>
                  </a:lnTo>
                  <a:lnTo>
                    <a:pt x="992" y="683"/>
                  </a:lnTo>
                  <a:lnTo>
                    <a:pt x="1021" y="662"/>
                  </a:lnTo>
                  <a:lnTo>
                    <a:pt x="1051" y="640"/>
                  </a:lnTo>
                  <a:lnTo>
                    <a:pt x="1081" y="619"/>
                  </a:lnTo>
                  <a:close/>
                  <a:moveTo>
                    <a:pt x="1326" y="464"/>
                  </a:moveTo>
                  <a:lnTo>
                    <a:pt x="1254" y="331"/>
                  </a:lnTo>
                  <a:lnTo>
                    <a:pt x="1238" y="340"/>
                  </a:lnTo>
                  <a:lnTo>
                    <a:pt x="1204" y="358"/>
                  </a:lnTo>
                  <a:lnTo>
                    <a:pt x="1187" y="368"/>
                  </a:lnTo>
                  <a:lnTo>
                    <a:pt x="1154" y="389"/>
                  </a:lnTo>
                  <a:lnTo>
                    <a:pt x="1121" y="410"/>
                  </a:lnTo>
                  <a:lnTo>
                    <a:pt x="1203" y="537"/>
                  </a:lnTo>
                  <a:lnTo>
                    <a:pt x="1250" y="507"/>
                  </a:lnTo>
                  <a:lnTo>
                    <a:pt x="1265" y="498"/>
                  </a:lnTo>
                  <a:lnTo>
                    <a:pt x="1295" y="480"/>
                  </a:lnTo>
                  <a:lnTo>
                    <a:pt x="1326" y="464"/>
                  </a:lnTo>
                  <a:close/>
                  <a:moveTo>
                    <a:pt x="1588" y="338"/>
                  </a:moveTo>
                  <a:lnTo>
                    <a:pt x="1530" y="198"/>
                  </a:lnTo>
                  <a:lnTo>
                    <a:pt x="1495" y="213"/>
                  </a:lnTo>
                  <a:lnTo>
                    <a:pt x="1460" y="229"/>
                  </a:lnTo>
                  <a:lnTo>
                    <a:pt x="1425" y="244"/>
                  </a:lnTo>
                  <a:lnTo>
                    <a:pt x="1390" y="261"/>
                  </a:lnTo>
                  <a:lnTo>
                    <a:pt x="1456" y="397"/>
                  </a:lnTo>
                  <a:lnTo>
                    <a:pt x="1489" y="382"/>
                  </a:lnTo>
                  <a:lnTo>
                    <a:pt x="1522" y="367"/>
                  </a:lnTo>
                  <a:lnTo>
                    <a:pt x="1555" y="352"/>
                  </a:lnTo>
                  <a:lnTo>
                    <a:pt x="1588" y="338"/>
                  </a:lnTo>
                  <a:close/>
                  <a:moveTo>
                    <a:pt x="1862" y="242"/>
                  </a:moveTo>
                  <a:lnTo>
                    <a:pt x="1820" y="97"/>
                  </a:lnTo>
                  <a:lnTo>
                    <a:pt x="1783" y="107"/>
                  </a:lnTo>
                  <a:lnTo>
                    <a:pt x="1747" y="119"/>
                  </a:lnTo>
                  <a:lnTo>
                    <a:pt x="1710" y="131"/>
                  </a:lnTo>
                  <a:lnTo>
                    <a:pt x="1674" y="143"/>
                  </a:lnTo>
                  <a:lnTo>
                    <a:pt x="1724" y="286"/>
                  </a:lnTo>
                  <a:lnTo>
                    <a:pt x="1758" y="274"/>
                  </a:lnTo>
                  <a:lnTo>
                    <a:pt x="1793" y="263"/>
                  </a:lnTo>
                  <a:lnTo>
                    <a:pt x="1827" y="252"/>
                  </a:lnTo>
                  <a:lnTo>
                    <a:pt x="1862" y="242"/>
                  </a:lnTo>
                  <a:close/>
                  <a:moveTo>
                    <a:pt x="2144" y="178"/>
                  </a:moveTo>
                  <a:lnTo>
                    <a:pt x="2120" y="29"/>
                  </a:lnTo>
                  <a:lnTo>
                    <a:pt x="2082" y="35"/>
                  </a:lnTo>
                  <a:lnTo>
                    <a:pt x="2045" y="42"/>
                  </a:lnTo>
                  <a:lnTo>
                    <a:pt x="2007" y="50"/>
                  </a:lnTo>
                  <a:lnTo>
                    <a:pt x="1969" y="58"/>
                  </a:lnTo>
                  <a:lnTo>
                    <a:pt x="2002" y="206"/>
                  </a:lnTo>
                  <a:lnTo>
                    <a:pt x="2038" y="198"/>
                  </a:lnTo>
                  <a:lnTo>
                    <a:pt x="2073" y="191"/>
                  </a:lnTo>
                  <a:lnTo>
                    <a:pt x="2109" y="184"/>
                  </a:lnTo>
                  <a:lnTo>
                    <a:pt x="2144" y="178"/>
                  </a:lnTo>
                  <a:close/>
                  <a:moveTo>
                    <a:pt x="2242" y="2939"/>
                  </a:moveTo>
                  <a:lnTo>
                    <a:pt x="2205" y="2848"/>
                  </a:lnTo>
                  <a:lnTo>
                    <a:pt x="2171" y="2862"/>
                  </a:lnTo>
                  <a:lnTo>
                    <a:pt x="2136" y="2875"/>
                  </a:lnTo>
                  <a:lnTo>
                    <a:pt x="2103" y="2888"/>
                  </a:lnTo>
                  <a:lnTo>
                    <a:pt x="2069" y="2901"/>
                  </a:lnTo>
                  <a:lnTo>
                    <a:pt x="2083" y="2939"/>
                  </a:lnTo>
                  <a:lnTo>
                    <a:pt x="2242" y="2939"/>
                  </a:lnTo>
                  <a:close/>
                  <a:moveTo>
                    <a:pt x="2431" y="151"/>
                  </a:moveTo>
                  <a:lnTo>
                    <a:pt x="2428" y="0"/>
                  </a:lnTo>
                  <a:lnTo>
                    <a:pt x="2390" y="1"/>
                  </a:lnTo>
                  <a:lnTo>
                    <a:pt x="2351" y="3"/>
                  </a:lnTo>
                  <a:lnTo>
                    <a:pt x="2312" y="6"/>
                  </a:lnTo>
                  <a:lnTo>
                    <a:pt x="2273" y="9"/>
                  </a:lnTo>
                  <a:lnTo>
                    <a:pt x="2287" y="160"/>
                  </a:lnTo>
                  <a:lnTo>
                    <a:pt x="2324" y="157"/>
                  </a:lnTo>
                  <a:lnTo>
                    <a:pt x="2360" y="154"/>
                  </a:lnTo>
                  <a:lnTo>
                    <a:pt x="2396" y="153"/>
                  </a:lnTo>
                  <a:lnTo>
                    <a:pt x="2431" y="151"/>
                  </a:lnTo>
                  <a:close/>
                  <a:moveTo>
                    <a:pt x="2539" y="2859"/>
                  </a:moveTo>
                  <a:lnTo>
                    <a:pt x="2470" y="2725"/>
                  </a:lnTo>
                  <a:lnTo>
                    <a:pt x="2437" y="2742"/>
                  </a:lnTo>
                  <a:lnTo>
                    <a:pt x="2404" y="2758"/>
                  </a:lnTo>
                  <a:lnTo>
                    <a:pt x="2371" y="2774"/>
                  </a:lnTo>
                  <a:lnTo>
                    <a:pt x="2339" y="2789"/>
                  </a:lnTo>
                  <a:lnTo>
                    <a:pt x="2402" y="2926"/>
                  </a:lnTo>
                  <a:lnTo>
                    <a:pt x="2436" y="2910"/>
                  </a:lnTo>
                  <a:lnTo>
                    <a:pt x="2470" y="2894"/>
                  </a:lnTo>
                  <a:lnTo>
                    <a:pt x="2505" y="2877"/>
                  </a:lnTo>
                  <a:lnTo>
                    <a:pt x="2539" y="2859"/>
                  </a:lnTo>
                  <a:close/>
                  <a:moveTo>
                    <a:pt x="2738" y="17"/>
                  </a:moveTo>
                  <a:lnTo>
                    <a:pt x="2700" y="12"/>
                  </a:lnTo>
                  <a:lnTo>
                    <a:pt x="2661" y="8"/>
                  </a:lnTo>
                  <a:lnTo>
                    <a:pt x="2622" y="5"/>
                  </a:lnTo>
                  <a:lnTo>
                    <a:pt x="2583" y="2"/>
                  </a:lnTo>
                  <a:lnTo>
                    <a:pt x="2575" y="154"/>
                  </a:lnTo>
                  <a:lnTo>
                    <a:pt x="2611" y="156"/>
                  </a:lnTo>
                  <a:lnTo>
                    <a:pt x="2646" y="159"/>
                  </a:lnTo>
                  <a:lnTo>
                    <a:pt x="2682" y="163"/>
                  </a:lnTo>
                  <a:lnTo>
                    <a:pt x="2717" y="167"/>
                  </a:lnTo>
                  <a:lnTo>
                    <a:pt x="2738" y="17"/>
                  </a:lnTo>
                  <a:close/>
                  <a:moveTo>
                    <a:pt x="2823" y="1759"/>
                  </a:moveTo>
                  <a:lnTo>
                    <a:pt x="2001" y="1801"/>
                  </a:lnTo>
                  <a:lnTo>
                    <a:pt x="2003" y="1829"/>
                  </a:lnTo>
                  <a:lnTo>
                    <a:pt x="1980" y="1846"/>
                  </a:lnTo>
                  <a:lnTo>
                    <a:pt x="2675" y="2805"/>
                  </a:lnTo>
                  <a:lnTo>
                    <a:pt x="2721" y="2772"/>
                  </a:lnTo>
                  <a:lnTo>
                    <a:pt x="2712" y="2760"/>
                  </a:lnTo>
                  <a:lnTo>
                    <a:pt x="2739" y="2742"/>
                  </a:lnTo>
                  <a:lnTo>
                    <a:pt x="2771" y="2721"/>
                  </a:lnTo>
                  <a:lnTo>
                    <a:pt x="2803" y="2700"/>
                  </a:lnTo>
                  <a:lnTo>
                    <a:pt x="2717" y="2575"/>
                  </a:lnTo>
                  <a:lnTo>
                    <a:pt x="2687" y="2596"/>
                  </a:lnTo>
                  <a:lnTo>
                    <a:pt x="2657" y="2616"/>
                  </a:lnTo>
                  <a:lnTo>
                    <a:pt x="2626" y="2635"/>
                  </a:lnTo>
                  <a:lnTo>
                    <a:pt x="2623" y="2637"/>
                  </a:lnTo>
                  <a:lnTo>
                    <a:pt x="2056" y="1855"/>
                  </a:lnTo>
                  <a:lnTo>
                    <a:pt x="2823" y="1816"/>
                  </a:lnTo>
                  <a:lnTo>
                    <a:pt x="2823" y="1759"/>
                  </a:lnTo>
                  <a:close/>
                </a:path>
              </a:pathLst>
            </a:custGeom>
            <a:solidFill>
              <a:srgbClr val="2151A1">
                <a:alpha val="7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fr-FR"/>
            </a:p>
          </p:txBody>
        </p:sp>
        <p:pic>
          <p:nvPicPr>
            <p:cNvPr id="12" name="Picture 4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61" y="16465"/>
              <a:ext cx="344" cy="3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Freeform 5"/>
            <p:cNvSpPr>
              <a:spLocks/>
            </p:cNvSpPr>
            <p:nvPr userDrawn="1"/>
          </p:nvSpPr>
          <p:spPr bwMode="auto">
            <a:xfrm>
              <a:off x="9072" y="13138"/>
              <a:ext cx="2834" cy="3700"/>
            </a:xfrm>
            <a:custGeom>
              <a:avLst/>
              <a:gdLst>
                <a:gd name="T0" fmla="+- 0 11864 9072"/>
                <a:gd name="T1" fmla="*/ T0 w 2834"/>
                <a:gd name="T2" fmla="+- 0 13544 13139"/>
                <a:gd name="T3" fmla="*/ 13544 h 3700"/>
                <a:gd name="T4" fmla="+- 0 11790 9072"/>
                <a:gd name="T5" fmla="*/ T4 w 2834"/>
                <a:gd name="T6" fmla="+- 0 13428 13139"/>
                <a:gd name="T7" fmla="*/ 13428 h 3700"/>
                <a:gd name="T8" fmla="+- 0 11648 9072"/>
                <a:gd name="T9" fmla="*/ T8 w 2834"/>
                <a:gd name="T10" fmla="+- 0 13286 13139"/>
                <a:gd name="T11" fmla="*/ 13286 h 3700"/>
                <a:gd name="T12" fmla="+- 0 11642 9072"/>
                <a:gd name="T13" fmla="*/ T12 w 2834"/>
                <a:gd name="T14" fmla="+- 0 14042 13139"/>
                <a:gd name="T15" fmla="*/ 14042 h 3700"/>
                <a:gd name="T16" fmla="+- 0 11579 9072"/>
                <a:gd name="T17" fmla="*/ T16 w 2834"/>
                <a:gd name="T18" fmla="+- 0 14247 13139"/>
                <a:gd name="T19" fmla="*/ 14247 h 3700"/>
                <a:gd name="T20" fmla="+- 0 11455 9072"/>
                <a:gd name="T21" fmla="*/ T20 w 2834"/>
                <a:gd name="T22" fmla="+- 0 14424 13139"/>
                <a:gd name="T23" fmla="*/ 14424 h 3700"/>
                <a:gd name="T24" fmla="+- 0 11283 9072"/>
                <a:gd name="T25" fmla="*/ T24 w 2834"/>
                <a:gd name="T26" fmla="+- 0 14559 13139"/>
                <a:gd name="T27" fmla="*/ 14559 h 3700"/>
                <a:gd name="T28" fmla="+- 0 11078 9072"/>
                <a:gd name="T29" fmla="*/ T28 w 2834"/>
                <a:gd name="T30" fmla="+- 0 14632 13139"/>
                <a:gd name="T31" fmla="*/ 14632 h 3700"/>
                <a:gd name="T32" fmla="+- 0 10858 9072"/>
                <a:gd name="T33" fmla="*/ T32 w 2834"/>
                <a:gd name="T34" fmla="+- 0 14627 13139"/>
                <a:gd name="T35" fmla="*/ 14627 h 3700"/>
                <a:gd name="T36" fmla="+- 0 10679 9072"/>
                <a:gd name="T37" fmla="*/ T36 w 2834"/>
                <a:gd name="T38" fmla="+- 0 14538 13139"/>
                <a:gd name="T39" fmla="*/ 14538 h 3700"/>
                <a:gd name="T40" fmla="+- 0 10559 9072"/>
                <a:gd name="T41" fmla="*/ T40 w 2834"/>
                <a:gd name="T42" fmla="+- 0 14381 13139"/>
                <a:gd name="T43" fmla="*/ 14381 h 3700"/>
                <a:gd name="T44" fmla="+- 0 10516 9072"/>
                <a:gd name="T45" fmla="*/ T44 w 2834"/>
                <a:gd name="T46" fmla="+- 0 14170 13139"/>
                <a:gd name="T47" fmla="*/ 14170 h 3700"/>
                <a:gd name="T48" fmla="+- 0 10556 9072"/>
                <a:gd name="T49" fmla="*/ T48 w 2834"/>
                <a:gd name="T50" fmla="+- 0 13961 13139"/>
                <a:gd name="T51" fmla="*/ 13961 h 3700"/>
                <a:gd name="T52" fmla="+- 0 10661 9072"/>
                <a:gd name="T53" fmla="*/ T52 w 2834"/>
                <a:gd name="T54" fmla="+- 0 13772 13139"/>
                <a:gd name="T55" fmla="*/ 13772 h 3700"/>
                <a:gd name="T56" fmla="+- 0 10819 9072"/>
                <a:gd name="T57" fmla="*/ T56 w 2834"/>
                <a:gd name="T58" fmla="+- 0 13622 13139"/>
                <a:gd name="T59" fmla="*/ 13622 h 3700"/>
                <a:gd name="T60" fmla="+- 0 11015 9072"/>
                <a:gd name="T61" fmla="*/ T60 w 2834"/>
                <a:gd name="T62" fmla="+- 0 13526 13139"/>
                <a:gd name="T63" fmla="*/ 13526 h 3700"/>
                <a:gd name="T64" fmla="+- 0 11236 9072"/>
                <a:gd name="T65" fmla="*/ T64 w 2834"/>
                <a:gd name="T66" fmla="+- 0 13502 13139"/>
                <a:gd name="T67" fmla="*/ 13502 h 3700"/>
                <a:gd name="T68" fmla="+- 0 11430 9072"/>
                <a:gd name="T69" fmla="*/ T68 w 2834"/>
                <a:gd name="T70" fmla="+- 0 13565 13139"/>
                <a:gd name="T71" fmla="*/ 13565 h 3700"/>
                <a:gd name="T72" fmla="+- 0 11572 9072"/>
                <a:gd name="T73" fmla="*/ T72 w 2834"/>
                <a:gd name="T74" fmla="+- 0 13701 13139"/>
                <a:gd name="T75" fmla="*/ 13701 h 3700"/>
                <a:gd name="T76" fmla="+- 0 11643 9072"/>
                <a:gd name="T77" fmla="*/ T76 w 2834"/>
                <a:gd name="T78" fmla="+- 0 13896 13139"/>
                <a:gd name="T79" fmla="*/ 13896 h 3700"/>
                <a:gd name="T80" fmla="+- 0 11594 9072"/>
                <a:gd name="T81" fmla="*/ T80 w 2834"/>
                <a:gd name="T82" fmla="+- 0 13248 13139"/>
                <a:gd name="T83" fmla="*/ 13248 h 3700"/>
                <a:gd name="T84" fmla="+- 0 11414 9072"/>
                <a:gd name="T85" fmla="*/ T84 w 2834"/>
                <a:gd name="T86" fmla="+- 0 13167 13139"/>
                <a:gd name="T87" fmla="*/ 13167 h 3700"/>
                <a:gd name="T88" fmla="+- 0 11211 9072"/>
                <a:gd name="T89" fmla="*/ T88 w 2834"/>
                <a:gd name="T90" fmla="+- 0 13139 13139"/>
                <a:gd name="T91" fmla="*/ 13139 h 3700"/>
                <a:gd name="T92" fmla="+- 0 10996 9072"/>
                <a:gd name="T93" fmla="*/ T92 w 2834"/>
                <a:gd name="T94" fmla="+- 0 13166 13139"/>
                <a:gd name="T95" fmla="*/ 13166 h 3700"/>
                <a:gd name="T96" fmla="+- 0 10798 9072"/>
                <a:gd name="T97" fmla="*/ T96 w 2834"/>
                <a:gd name="T98" fmla="+- 0 13244 13139"/>
                <a:gd name="T99" fmla="*/ 13244 h 3700"/>
                <a:gd name="T100" fmla="+- 0 10618 9072"/>
                <a:gd name="T101" fmla="*/ T100 w 2834"/>
                <a:gd name="T102" fmla="+- 0 13365 13139"/>
                <a:gd name="T103" fmla="*/ 13365 h 3700"/>
                <a:gd name="T104" fmla="+- 0 10463 9072"/>
                <a:gd name="T105" fmla="*/ T104 w 2834"/>
                <a:gd name="T106" fmla="+- 0 13522 13139"/>
                <a:gd name="T107" fmla="*/ 13522 h 3700"/>
                <a:gd name="T108" fmla="+- 0 10337 9072"/>
                <a:gd name="T109" fmla="*/ T108 w 2834"/>
                <a:gd name="T110" fmla="+- 0 13707 13139"/>
                <a:gd name="T111" fmla="*/ 13707 h 3700"/>
                <a:gd name="T112" fmla="+- 0 10246 9072"/>
                <a:gd name="T113" fmla="*/ T112 w 2834"/>
                <a:gd name="T114" fmla="+- 0 13915 13139"/>
                <a:gd name="T115" fmla="*/ 13915 h 3700"/>
                <a:gd name="T116" fmla="+- 0 10195 9072"/>
                <a:gd name="T117" fmla="*/ T116 w 2834"/>
                <a:gd name="T118" fmla="+- 0 14139 13139"/>
                <a:gd name="T119" fmla="*/ 14139 h 3700"/>
                <a:gd name="T120" fmla="+- 0 10332 9072"/>
                <a:gd name="T121" fmla="*/ T120 w 2834"/>
                <a:gd name="T122" fmla="+- 0 14786 13139"/>
                <a:gd name="T123" fmla="*/ 14786 h 3700"/>
                <a:gd name="T124" fmla="+- 0 9456 9072"/>
                <a:gd name="T125" fmla="*/ T124 w 2834"/>
                <a:gd name="T126" fmla="+- 0 14168 13139"/>
                <a:gd name="T127" fmla="*/ 14168 h 3700"/>
                <a:gd name="T128" fmla="+- 0 9494 9072"/>
                <a:gd name="T129" fmla="*/ T128 w 2834"/>
                <a:gd name="T130" fmla="+- 0 14006 13139"/>
                <a:gd name="T131" fmla="*/ 14006 h 3700"/>
                <a:gd name="T132" fmla="+- 0 9373 9072"/>
                <a:gd name="T133" fmla="*/ T132 w 2834"/>
                <a:gd name="T134" fmla="+- 0 13852 13139"/>
                <a:gd name="T135" fmla="*/ 13852 h 3700"/>
                <a:gd name="T136" fmla="+- 0 9182 9072"/>
                <a:gd name="T137" fmla="*/ T136 w 2834"/>
                <a:gd name="T138" fmla="+- 0 13859 13139"/>
                <a:gd name="T139" fmla="*/ 13859 h 3700"/>
                <a:gd name="T140" fmla="+- 0 9072 9072"/>
                <a:gd name="T141" fmla="*/ T140 w 2834"/>
                <a:gd name="T142" fmla="+- 0 14021 13139"/>
                <a:gd name="T143" fmla="*/ 14021 h 3700"/>
                <a:gd name="T144" fmla="+- 0 9139 9072"/>
                <a:gd name="T145" fmla="*/ T144 w 2834"/>
                <a:gd name="T146" fmla="+- 0 14202 13139"/>
                <a:gd name="T147" fmla="*/ 14202 h 3700"/>
                <a:gd name="T148" fmla="+- 0 9324 9072"/>
                <a:gd name="T149" fmla="*/ T148 w 2834"/>
                <a:gd name="T150" fmla="+- 0 14256 13139"/>
                <a:gd name="T151" fmla="*/ 14256 h 3700"/>
                <a:gd name="T152" fmla="+- 0 11011 9072"/>
                <a:gd name="T153" fmla="*/ T152 w 2834"/>
                <a:gd name="T154" fmla="+- 0 15697 13139"/>
                <a:gd name="T155" fmla="*/ 15697 h 3700"/>
                <a:gd name="T156" fmla="+- 0 9944 9072"/>
                <a:gd name="T157" fmla="*/ T156 w 2834"/>
                <a:gd name="T158" fmla="+- 0 15560 13139"/>
                <a:gd name="T159" fmla="*/ 15560 h 3700"/>
                <a:gd name="T160" fmla="+- 0 9775 9072"/>
                <a:gd name="T161" fmla="*/ T160 w 2834"/>
                <a:gd name="T162" fmla="+- 0 15466 13139"/>
                <a:gd name="T163" fmla="*/ 15466 h 3700"/>
                <a:gd name="T164" fmla="+- 0 9600 9072"/>
                <a:gd name="T165" fmla="*/ T164 w 2834"/>
                <a:gd name="T166" fmla="+- 0 15547 13139"/>
                <a:gd name="T167" fmla="*/ 15547 h 3700"/>
                <a:gd name="T168" fmla="+- 0 9563 9072"/>
                <a:gd name="T169" fmla="*/ T168 w 2834"/>
                <a:gd name="T170" fmla="+- 0 15740 13139"/>
                <a:gd name="T171" fmla="*/ 15740 h 3700"/>
                <a:gd name="T172" fmla="+- 0 9693 9072"/>
                <a:gd name="T173" fmla="*/ T172 w 2834"/>
                <a:gd name="T174" fmla="+- 0 15879 13139"/>
                <a:gd name="T175" fmla="*/ 15879 h 3700"/>
                <a:gd name="T176" fmla="+- 0 9887 9072"/>
                <a:gd name="T177" fmla="*/ T176 w 2834"/>
                <a:gd name="T178" fmla="+- 0 15856 13139"/>
                <a:gd name="T179" fmla="*/ 15856 h 3700"/>
                <a:gd name="T180" fmla="+- 0 9975 9072"/>
                <a:gd name="T181" fmla="*/ T180 w 2834"/>
                <a:gd name="T182" fmla="+- 0 15716 13139"/>
                <a:gd name="T183" fmla="*/ 15716 h 3700"/>
                <a:gd name="T184" fmla="+- 0 10666 9072"/>
                <a:gd name="T185" fmla="*/ T184 w 2834"/>
                <a:gd name="T186" fmla="+- 0 16838 13139"/>
                <a:gd name="T187" fmla="*/ 16838 h 3700"/>
                <a:gd name="T188" fmla="+- 0 11605 9072"/>
                <a:gd name="T189" fmla="*/ T188 w 2834"/>
                <a:gd name="T190" fmla="+- 0 15079 13139"/>
                <a:gd name="T191" fmla="*/ 15079 h 3700"/>
                <a:gd name="T192" fmla="+- 0 11906 9072"/>
                <a:gd name="T193" fmla="*/ T192 w 2834"/>
                <a:gd name="T194" fmla="+- 0 14540 13139"/>
                <a:gd name="T195" fmla="*/ 14540 h 370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</a:cxnLst>
              <a:rect l="0" t="0" r="r" b="b"/>
              <a:pathLst>
                <a:path w="2834" h="3700">
                  <a:moveTo>
                    <a:pt x="2834" y="500"/>
                  </a:moveTo>
                  <a:lnTo>
                    <a:pt x="2822" y="469"/>
                  </a:lnTo>
                  <a:lnTo>
                    <a:pt x="2792" y="405"/>
                  </a:lnTo>
                  <a:lnTo>
                    <a:pt x="2767" y="362"/>
                  </a:lnTo>
                  <a:lnTo>
                    <a:pt x="2757" y="345"/>
                  </a:lnTo>
                  <a:lnTo>
                    <a:pt x="2718" y="289"/>
                  </a:lnTo>
                  <a:lnTo>
                    <a:pt x="2674" y="237"/>
                  </a:lnTo>
                  <a:lnTo>
                    <a:pt x="2627" y="189"/>
                  </a:lnTo>
                  <a:lnTo>
                    <a:pt x="2576" y="147"/>
                  </a:lnTo>
                  <a:lnTo>
                    <a:pt x="2575" y="146"/>
                  </a:lnTo>
                  <a:lnTo>
                    <a:pt x="2575" y="832"/>
                  </a:lnTo>
                  <a:lnTo>
                    <a:pt x="2570" y="903"/>
                  </a:lnTo>
                  <a:lnTo>
                    <a:pt x="2557" y="973"/>
                  </a:lnTo>
                  <a:lnTo>
                    <a:pt x="2536" y="1042"/>
                  </a:lnTo>
                  <a:lnTo>
                    <a:pt x="2507" y="1108"/>
                  </a:lnTo>
                  <a:lnTo>
                    <a:pt x="2472" y="1171"/>
                  </a:lnTo>
                  <a:lnTo>
                    <a:pt x="2430" y="1230"/>
                  </a:lnTo>
                  <a:lnTo>
                    <a:pt x="2383" y="1285"/>
                  </a:lnTo>
                  <a:lnTo>
                    <a:pt x="2330" y="1336"/>
                  </a:lnTo>
                  <a:lnTo>
                    <a:pt x="2272" y="1381"/>
                  </a:lnTo>
                  <a:lnTo>
                    <a:pt x="2211" y="1420"/>
                  </a:lnTo>
                  <a:lnTo>
                    <a:pt x="2145" y="1452"/>
                  </a:lnTo>
                  <a:lnTo>
                    <a:pt x="2077" y="1477"/>
                  </a:lnTo>
                  <a:lnTo>
                    <a:pt x="2006" y="1493"/>
                  </a:lnTo>
                  <a:lnTo>
                    <a:pt x="1929" y="1502"/>
                  </a:lnTo>
                  <a:lnTo>
                    <a:pt x="1856" y="1500"/>
                  </a:lnTo>
                  <a:lnTo>
                    <a:pt x="1786" y="1488"/>
                  </a:lnTo>
                  <a:lnTo>
                    <a:pt x="1721" y="1467"/>
                  </a:lnTo>
                  <a:lnTo>
                    <a:pt x="1661" y="1437"/>
                  </a:lnTo>
                  <a:lnTo>
                    <a:pt x="1607" y="1399"/>
                  </a:lnTo>
                  <a:lnTo>
                    <a:pt x="1560" y="1354"/>
                  </a:lnTo>
                  <a:lnTo>
                    <a:pt x="1520" y="1301"/>
                  </a:lnTo>
                  <a:lnTo>
                    <a:pt x="1487" y="1242"/>
                  </a:lnTo>
                  <a:lnTo>
                    <a:pt x="1463" y="1177"/>
                  </a:lnTo>
                  <a:lnTo>
                    <a:pt x="1449" y="1107"/>
                  </a:lnTo>
                  <a:lnTo>
                    <a:pt x="1444" y="1031"/>
                  </a:lnTo>
                  <a:lnTo>
                    <a:pt x="1449" y="960"/>
                  </a:lnTo>
                  <a:lnTo>
                    <a:pt x="1462" y="890"/>
                  </a:lnTo>
                  <a:lnTo>
                    <a:pt x="1484" y="822"/>
                  </a:lnTo>
                  <a:lnTo>
                    <a:pt x="1512" y="756"/>
                  </a:lnTo>
                  <a:lnTo>
                    <a:pt x="1548" y="693"/>
                  </a:lnTo>
                  <a:lnTo>
                    <a:pt x="1589" y="633"/>
                  </a:lnTo>
                  <a:lnTo>
                    <a:pt x="1637" y="578"/>
                  </a:lnTo>
                  <a:lnTo>
                    <a:pt x="1690" y="528"/>
                  </a:lnTo>
                  <a:lnTo>
                    <a:pt x="1747" y="483"/>
                  </a:lnTo>
                  <a:lnTo>
                    <a:pt x="1809" y="444"/>
                  </a:lnTo>
                  <a:lnTo>
                    <a:pt x="1874" y="412"/>
                  </a:lnTo>
                  <a:lnTo>
                    <a:pt x="1943" y="387"/>
                  </a:lnTo>
                  <a:lnTo>
                    <a:pt x="2014" y="370"/>
                  </a:lnTo>
                  <a:lnTo>
                    <a:pt x="2090" y="362"/>
                  </a:lnTo>
                  <a:lnTo>
                    <a:pt x="2164" y="363"/>
                  </a:lnTo>
                  <a:lnTo>
                    <a:pt x="2233" y="375"/>
                  </a:lnTo>
                  <a:lnTo>
                    <a:pt x="2298" y="396"/>
                  </a:lnTo>
                  <a:lnTo>
                    <a:pt x="2358" y="426"/>
                  </a:lnTo>
                  <a:lnTo>
                    <a:pt x="2412" y="464"/>
                  </a:lnTo>
                  <a:lnTo>
                    <a:pt x="2460" y="509"/>
                  </a:lnTo>
                  <a:lnTo>
                    <a:pt x="2500" y="562"/>
                  </a:lnTo>
                  <a:lnTo>
                    <a:pt x="2532" y="621"/>
                  </a:lnTo>
                  <a:lnTo>
                    <a:pt x="2556" y="686"/>
                  </a:lnTo>
                  <a:lnTo>
                    <a:pt x="2571" y="757"/>
                  </a:lnTo>
                  <a:lnTo>
                    <a:pt x="2575" y="832"/>
                  </a:lnTo>
                  <a:lnTo>
                    <a:pt x="2575" y="146"/>
                  </a:lnTo>
                  <a:lnTo>
                    <a:pt x="2522" y="109"/>
                  </a:lnTo>
                  <a:lnTo>
                    <a:pt x="2465" y="77"/>
                  </a:lnTo>
                  <a:lnTo>
                    <a:pt x="2405" y="50"/>
                  </a:lnTo>
                  <a:lnTo>
                    <a:pt x="2342" y="28"/>
                  </a:lnTo>
                  <a:lnTo>
                    <a:pt x="2276" y="13"/>
                  </a:lnTo>
                  <a:lnTo>
                    <a:pt x="2208" y="3"/>
                  </a:lnTo>
                  <a:lnTo>
                    <a:pt x="2139" y="0"/>
                  </a:lnTo>
                  <a:lnTo>
                    <a:pt x="2067" y="3"/>
                  </a:lnTo>
                  <a:lnTo>
                    <a:pt x="1994" y="12"/>
                  </a:lnTo>
                  <a:lnTo>
                    <a:pt x="1924" y="27"/>
                  </a:lnTo>
                  <a:lnTo>
                    <a:pt x="1856" y="48"/>
                  </a:lnTo>
                  <a:lnTo>
                    <a:pt x="1790" y="74"/>
                  </a:lnTo>
                  <a:lnTo>
                    <a:pt x="1726" y="105"/>
                  </a:lnTo>
                  <a:lnTo>
                    <a:pt x="1663" y="141"/>
                  </a:lnTo>
                  <a:lnTo>
                    <a:pt x="1603" y="181"/>
                  </a:lnTo>
                  <a:lnTo>
                    <a:pt x="1546" y="226"/>
                  </a:lnTo>
                  <a:lnTo>
                    <a:pt x="1491" y="274"/>
                  </a:lnTo>
                  <a:lnTo>
                    <a:pt x="1439" y="327"/>
                  </a:lnTo>
                  <a:lnTo>
                    <a:pt x="1391" y="383"/>
                  </a:lnTo>
                  <a:lnTo>
                    <a:pt x="1345" y="442"/>
                  </a:lnTo>
                  <a:lnTo>
                    <a:pt x="1303" y="504"/>
                  </a:lnTo>
                  <a:lnTo>
                    <a:pt x="1265" y="568"/>
                  </a:lnTo>
                  <a:lnTo>
                    <a:pt x="1230" y="636"/>
                  </a:lnTo>
                  <a:lnTo>
                    <a:pt x="1200" y="705"/>
                  </a:lnTo>
                  <a:lnTo>
                    <a:pt x="1174" y="776"/>
                  </a:lnTo>
                  <a:lnTo>
                    <a:pt x="1152" y="850"/>
                  </a:lnTo>
                  <a:lnTo>
                    <a:pt x="1136" y="924"/>
                  </a:lnTo>
                  <a:lnTo>
                    <a:pt x="1123" y="1000"/>
                  </a:lnTo>
                  <a:lnTo>
                    <a:pt x="1116" y="1077"/>
                  </a:lnTo>
                  <a:lnTo>
                    <a:pt x="1115" y="1154"/>
                  </a:lnTo>
                  <a:lnTo>
                    <a:pt x="1260" y="1647"/>
                  </a:lnTo>
                  <a:lnTo>
                    <a:pt x="1572" y="2116"/>
                  </a:lnTo>
                  <a:lnTo>
                    <a:pt x="1686" y="2244"/>
                  </a:lnTo>
                  <a:lnTo>
                    <a:pt x="384" y="1029"/>
                  </a:lnTo>
                  <a:lnTo>
                    <a:pt x="406" y="996"/>
                  </a:lnTo>
                  <a:lnTo>
                    <a:pt x="424" y="932"/>
                  </a:lnTo>
                  <a:lnTo>
                    <a:pt x="422" y="867"/>
                  </a:lnTo>
                  <a:lnTo>
                    <a:pt x="400" y="805"/>
                  </a:lnTo>
                  <a:lnTo>
                    <a:pt x="358" y="751"/>
                  </a:lnTo>
                  <a:lnTo>
                    <a:pt x="301" y="713"/>
                  </a:lnTo>
                  <a:lnTo>
                    <a:pt x="238" y="695"/>
                  </a:lnTo>
                  <a:lnTo>
                    <a:pt x="172" y="697"/>
                  </a:lnTo>
                  <a:lnTo>
                    <a:pt x="110" y="720"/>
                  </a:lnTo>
                  <a:lnTo>
                    <a:pt x="56" y="761"/>
                  </a:lnTo>
                  <a:lnTo>
                    <a:pt x="18" y="818"/>
                  </a:lnTo>
                  <a:lnTo>
                    <a:pt x="0" y="882"/>
                  </a:lnTo>
                  <a:lnTo>
                    <a:pt x="3" y="947"/>
                  </a:lnTo>
                  <a:lnTo>
                    <a:pt x="25" y="1009"/>
                  </a:lnTo>
                  <a:lnTo>
                    <a:pt x="67" y="1063"/>
                  </a:lnTo>
                  <a:lnTo>
                    <a:pt x="123" y="1101"/>
                  </a:lnTo>
                  <a:lnTo>
                    <a:pt x="187" y="1119"/>
                  </a:lnTo>
                  <a:lnTo>
                    <a:pt x="252" y="1117"/>
                  </a:lnTo>
                  <a:lnTo>
                    <a:pt x="314" y="1094"/>
                  </a:lnTo>
                  <a:lnTo>
                    <a:pt x="345" y="1070"/>
                  </a:lnTo>
                  <a:lnTo>
                    <a:pt x="1939" y="2558"/>
                  </a:lnTo>
                  <a:lnTo>
                    <a:pt x="905" y="2520"/>
                  </a:lnTo>
                  <a:lnTo>
                    <a:pt x="900" y="2481"/>
                  </a:lnTo>
                  <a:lnTo>
                    <a:pt x="872" y="2421"/>
                  </a:lnTo>
                  <a:lnTo>
                    <a:pt x="828" y="2373"/>
                  </a:lnTo>
                  <a:lnTo>
                    <a:pt x="770" y="2341"/>
                  </a:lnTo>
                  <a:lnTo>
                    <a:pt x="703" y="2327"/>
                  </a:lnTo>
                  <a:lnTo>
                    <a:pt x="636" y="2336"/>
                  </a:lnTo>
                  <a:lnTo>
                    <a:pt x="576" y="2364"/>
                  </a:lnTo>
                  <a:lnTo>
                    <a:pt x="528" y="2408"/>
                  </a:lnTo>
                  <a:lnTo>
                    <a:pt x="496" y="2466"/>
                  </a:lnTo>
                  <a:lnTo>
                    <a:pt x="482" y="2533"/>
                  </a:lnTo>
                  <a:lnTo>
                    <a:pt x="491" y="2601"/>
                  </a:lnTo>
                  <a:lnTo>
                    <a:pt x="519" y="2660"/>
                  </a:lnTo>
                  <a:lnTo>
                    <a:pt x="563" y="2708"/>
                  </a:lnTo>
                  <a:lnTo>
                    <a:pt x="621" y="2740"/>
                  </a:lnTo>
                  <a:lnTo>
                    <a:pt x="688" y="2754"/>
                  </a:lnTo>
                  <a:lnTo>
                    <a:pt x="755" y="2745"/>
                  </a:lnTo>
                  <a:lnTo>
                    <a:pt x="815" y="2717"/>
                  </a:lnTo>
                  <a:lnTo>
                    <a:pt x="863" y="2673"/>
                  </a:lnTo>
                  <a:lnTo>
                    <a:pt x="895" y="2615"/>
                  </a:lnTo>
                  <a:lnTo>
                    <a:pt x="903" y="2577"/>
                  </a:lnTo>
                  <a:lnTo>
                    <a:pt x="1972" y="2616"/>
                  </a:lnTo>
                  <a:lnTo>
                    <a:pt x="1533" y="3699"/>
                  </a:lnTo>
                  <a:lnTo>
                    <a:pt x="1594" y="3699"/>
                  </a:lnTo>
                  <a:lnTo>
                    <a:pt x="2040" y="2600"/>
                  </a:lnTo>
                  <a:lnTo>
                    <a:pt x="2031" y="2596"/>
                  </a:lnTo>
                  <a:lnTo>
                    <a:pt x="2533" y="1940"/>
                  </a:lnTo>
                  <a:lnTo>
                    <a:pt x="2793" y="1535"/>
                  </a:lnTo>
                  <a:lnTo>
                    <a:pt x="2803" y="1502"/>
                  </a:lnTo>
                  <a:lnTo>
                    <a:pt x="2834" y="1401"/>
                  </a:lnTo>
                  <a:lnTo>
                    <a:pt x="2834" y="500"/>
                  </a:lnTo>
                  <a:close/>
                </a:path>
              </a:pathLst>
            </a:custGeom>
            <a:solidFill>
              <a:srgbClr val="2151A1">
                <a:alpha val="7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665401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</p:sldLayoutIdLst>
  <p:txStyles>
    <p:titleStyle>
      <a:lvl1pPr algn="l" defTabSz="2889870" rtl="0" eaLnBrk="1" latinLnBrk="0" hangingPunct="1">
        <a:lnSpc>
          <a:spcPct val="90000"/>
        </a:lnSpc>
        <a:spcBef>
          <a:spcPct val="0"/>
        </a:spcBef>
        <a:buNone/>
        <a:defRPr sz="1390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22467" indent="-722467" algn="l" defTabSz="2889870" rtl="0" eaLnBrk="1" latinLnBrk="0" hangingPunct="1">
        <a:lnSpc>
          <a:spcPct val="90000"/>
        </a:lnSpc>
        <a:spcBef>
          <a:spcPts val="3160"/>
        </a:spcBef>
        <a:buFont typeface="Arial" panose="020B0604020202020204" pitchFamily="34" charset="0"/>
        <a:buChar char="•"/>
        <a:defRPr sz="8849" kern="1200">
          <a:solidFill>
            <a:schemeClr val="tx1"/>
          </a:solidFill>
          <a:latin typeface="+mn-lt"/>
          <a:ea typeface="+mn-ea"/>
          <a:cs typeface="+mn-cs"/>
        </a:defRPr>
      </a:lvl1pPr>
      <a:lvl2pPr marL="2167402" indent="-722467" algn="l" defTabSz="2889870" rtl="0" eaLnBrk="1" latinLnBrk="0" hangingPunct="1">
        <a:lnSpc>
          <a:spcPct val="90000"/>
        </a:lnSpc>
        <a:spcBef>
          <a:spcPts val="1580"/>
        </a:spcBef>
        <a:buFont typeface="Arial" panose="020B0604020202020204" pitchFamily="34" charset="0"/>
        <a:buChar char="•"/>
        <a:defRPr sz="7585" kern="1200">
          <a:solidFill>
            <a:schemeClr val="tx1"/>
          </a:solidFill>
          <a:latin typeface="+mn-lt"/>
          <a:ea typeface="+mn-ea"/>
          <a:cs typeface="+mn-cs"/>
        </a:defRPr>
      </a:lvl2pPr>
      <a:lvl3pPr marL="3612337" indent="-722467" algn="l" defTabSz="2889870" rtl="0" eaLnBrk="1" latinLnBrk="0" hangingPunct="1">
        <a:lnSpc>
          <a:spcPct val="90000"/>
        </a:lnSpc>
        <a:spcBef>
          <a:spcPts val="1580"/>
        </a:spcBef>
        <a:buFont typeface="Arial" panose="020B0604020202020204" pitchFamily="34" charset="0"/>
        <a:buChar char="•"/>
        <a:defRPr sz="6321" kern="1200">
          <a:solidFill>
            <a:schemeClr val="tx1"/>
          </a:solidFill>
          <a:latin typeface="+mn-lt"/>
          <a:ea typeface="+mn-ea"/>
          <a:cs typeface="+mn-cs"/>
        </a:defRPr>
      </a:lvl3pPr>
      <a:lvl4pPr marL="5057272" indent="-722467" algn="l" defTabSz="2889870" rtl="0" eaLnBrk="1" latinLnBrk="0" hangingPunct="1">
        <a:lnSpc>
          <a:spcPct val="90000"/>
        </a:lnSpc>
        <a:spcBef>
          <a:spcPts val="1580"/>
        </a:spcBef>
        <a:buFont typeface="Arial" panose="020B0604020202020204" pitchFamily="34" charset="0"/>
        <a:buChar char="•"/>
        <a:defRPr sz="5689" kern="1200">
          <a:solidFill>
            <a:schemeClr val="tx1"/>
          </a:solidFill>
          <a:latin typeface="+mn-lt"/>
          <a:ea typeface="+mn-ea"/>
          <a:cs typeface="+mn-cs"/>
        </a:defRPr>
      </a:lvl4pPr>
      <a:lvl5pPr marL="6502207" indent="-722467" algn="l" defTabSz="2889870" rtl="0" eaLnBrk="1" latinLnBrk="0" hangingPunct="1">
        <a:lnSpc>
          <a:spcPct val="90000"/>
        </a:lnSpc>
        <a:spcBef>
          <a:spcPts val="1580"/>
        </a:spcBef>
        <a:buFont typeface="Arial" panose="020B0604020202020204" pitchFamily="34" charset="0"/>
        <a:buChar char="•"/>
        <a:defRPr sz="5689" kern="1200">
          <a:solidFill>
            <a:schemeClr val="tx1"/>
          </a:solidFill>
          <a:latin typeface="+mn-lt"/>
          <a:ea typeface="+mn-ea"/>
          <a:cs typeface="+mn-cs"/>
        </a:defRPr>
      </a:lvl5pPr>
      <a:lvl6pPr marL="7947142" indent="-722467" algn="l" defTabSz="2889870" rtl="0" eaLnBrk="1" latinLnBrk="0" hangingPunct="1">
        <a:lnSpc>
          <a:spcPct val="90000"/>
        </a:lnSpc>
        <a:spcBef>
          <a:spcPts val="1580"/>
        </a:spcBef>
        <a:buFont typeface="Arial" panose="020B0604020202020204" pitchFamily="34" charset="0"/>
        <a:buChar char="•"/>
        <a:defRPr sz="5689" kern="1200">
          <a:solidFill>
            <a:schemeClr val="tx1"/>
          </a:solidFill>
          <a:latin typeface="+mn-lt"/>
          <a:ea typeface="+mn-ea"/>
          <a:cs typeface="+mn-cs"/>
        </a:defRPr>
      </a:lvl6pPr>
      <a:lvl7pPr marL="9392077" indent="-722467" algn="l" defTabSz="2889870" rtl="0" eaLnBrk="1" latinLnBrk="0" hangingPunct="1">
        <a:lnSpc>
          <a:spcPct val="90000"/>
        </a:lnSpc>
        <a:spcBef>
          <a:spcPts val="1580"/>
        </a:spcBef>
        <a:buFont typeface="Arial" panose="020B0604020202020204" pitchFamily="34" charset="0"/>
        <a:buChar char="•"/>
        <a:defRPr sz="5689" kern="1200">
          <a:solidFill>
            <a:schemeClr val="tx1"/>
          </a:solidFill>
          <a:latin typeface="+mn-lt"/>
          <a:ea typeface="+mn-ea"/>
          <a:cs typeface="+mn-cs"/>
        </a:defRPr>
      </a:lvl7pPr>
      <a:lvl8pPr marL="10837012" indent="-722467" algn="l" defTabSz="2889870" rtl="0" eaLnBrk="1" latinLnBrk="0" hangingPunct="1">
        <a:lnSpc>
          <a:spcPct val="90000"/>
        </a:lnSpc>
        <a:spcBef>
          <a:spcPts val="1580"/>
        </a:spcBef>
        <a:buFont typeface="Arial" panose="020B0604020202020204" pitchFamily="34" charset="0"/>
        <a:buChar char="•"/>
        <a:defRPr sz="5689" kern="1200">
          <a:solidFill>
            <a:schemeClr val="tx1"/>
          </a:solidFill>
          <a:latin typeface="+mn-lt"/>
          <a:ea typeface="+mn-ea"/>
          <a:cs typeface="+mn-cs"/>
        </a:defRPr>
      </a:lvl8pPr>
      <a:lvl9pPr marL="12281946" indent="-722467" algn="l" defTabSz="2889870" rtl="0" eaLnBrk="1" latinLnBrk="0" hangingPunct="1">
        <a:lnSpc>
          <a:spcPct val="90000"/>
        </a:lnSpc>
        <a:spcBef>
          <a:spcPts val="1580"/>
        </a:spcBef>
        <a:buFont typeface="Arial" panose="020B0604020202020204" pitchFamily="34" charset="0"/>
        <a:buChar char="•"/>
        <a:defRPr sz="56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889870" rtl="0" eaLnBrk="1" latinLnBrk="0" hangingPunct="1">
        <a:defRPr sz="5689" kern="1200">
          <a:solidFill>
            <a:schemeClr val="tx1"/>
          </a:solidFill>
          <a:latin typeface="+mn-lt"/>
          <a:ea typeface="+mn-ea"/>
          <a:cs typeface="+mn-cs"/>
        </a:defRPr>
      </a:lvl1pPr>
      <a:lvl2pPr marL="1444935" algn="l" defTabSz="2889870" rtl="0" eaLnBrk="1" latinLnBrk="0" hangingPunct="1">
        <a:defRPr sz="5689" kern="1200">
          <a:solidFill>
            <a:schemeClr val="tx1"/>
          </a:solidFill>
          <a:latin typeface="+mn-lt"/>
          <a:ea typeface="+mn-ea"/>
          <a:cs typeface="+mn-cs"/>
        </a:defRPr>
      </a:lvl2pPr>
      <a:lvl3pPr marL="2889870" algn="l" defTabSz="2889870" rtl="0" eaLnBrk="1" latinLnBrk="0" hangingPunct="1">
        <a:defRPr sz="5689" kern="1200">
          <a:solidFill>
            <a:schemeClr val="tx1"/>
          </a:solidFill>
          <a:latin typeface="+mn-lt"/>
          <a:ea typeface="+mn-ea"/>
          <a:cs typeface="+mn-cs"/>
        </a:defRPr>
      </a:lvl3pPr>
      <a:lvl4pPr marL="4334805" algn="l" defTabSz="2889870" rtl="0" eaLnBrk="1" latinLnBrk="0" hangingPunct="1">
        <a:defRPr sz="5689" kern="1200">
          <a:solidFill>
            <a:schemeClr val="tx1"/>
          </a:solidFill>
          <a:latin typeface="+mn-lt"/>
          <a:ea typeface="+mn-ea"/>
          <a:cs typeface="+mn-cs"/>
        </a:defRPr>
      </a:lvl4pPr>
      <a:lvl5pPr marL="5779740" algn="l" defTabSz="2889870" rtl="0" eaLnBrk="1" latinLnBrk="0" hangingPunct="1">
        <a:defRPr sz="5689" kern="1200">
          <a:solidFill>
            <a:schemeClr val="tx1"/>
          </a:solidFill>
          <a:latin typeface="+mn-lt"/>
          <a:ea typeface="+mn-ea"/>
          <a:cs typeface="+mn-cs"/>
        </a:defRPr>
      </a:lvl5pPr>
      <a:lvl6pPr marL="7224674" algn="l" defTabSz="2889870" rtl="0" eaLnBrk="1" latinLnBrk="0" hangingPunct="1">
        <a:defRPr sz="5689" kern="1200">
          <a:solidFill>
            <a:schemeClr val="tx1"/>
          </a:solidFill>
          <a:latin typeface="+mn-lt"/>
          <a:ea typeface="+mn-ea"/>
          <a:cs typeface="+mn-cs"/>
        </a:defRPr>
      </a:lvl6pPr>
      <a:lvl7pPr marL="8669609" algn="l" defTabSz="2889870" rtl="0" eaLnBrk="1" latinLnBrk="0" hangingPunct="1">
        <a:defRPr sz="5689" kern="1200">
          <a:solidFill>
            <a:schemeClr val="tx1"/>
          </a:solidFill>
          <a:latin typeface="+mn-lt"/>
          <a:ea typeface="+mn-ea"/>
          <a:cs typeface="+mn-cs"/>
        </a:defRPr>
      </a:lvl7pPr>
      <a:lvl8pPr marL="10114544" algn="l" defTabSz="2889870" rtl="0" eaLnBrk="1" latinLnBrk="0" hangingPunct="1">
        <a:defRPr sz="5689" kern="1200">
          <a:solidFill>
            <a:schemeClr val="tx1"/>
          </a:solidFill>
          <a:latin typeface="+mn-lt"/>
          <a:ea typeface="+mn-ea"/>
          <a:cs typeface="+mn-cs"/>
        </a:defRPr>
      </a:lvl8pPr>
      <a:lvl9pPr marL="11559479" algn="l" defTabSz="2889870" rtl="0" eaLnBrk="1" latinLnBrk="0" hangingPunct="1">
        <a:defRPr sz="56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cid:C2BF55E3-A5DD-4C98-9063-62492885DC52@CH.BEAUVAIS.PRIV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9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r-FR" sz="13800" dirty="0"/>
              <a:t> 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19756582" y="20144509"/>
            <a:ext cx="87252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dirty="0"/>
              <a:t>GCMS Oise Ouest Ville-Hôpital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386862" y="5233416"/>
            <a:ext cx="28094994" cy="7755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600" b="1" dirty="0">
                <a:solidFill>
                  <a:srgbClr val="F8904B"/>
                </a:solidFill>
              </a:rPr>
              <a:t> </a:t>
            </a:r>
            <a:r>
              <a:rPr lang="fr-FR" sz="16600" b="1" dirty="0">
                <a:solidFill>
                  <a:srgbClr val="0070C0"/>
                </a:solidFill>
              </a:rPr>
              <a:t>D</a:t>
            </a:r>
            <a:r>
              <a:rPr lang="fr-FR" sz="16600" b="1" dirty="0">
                <a:solidFill>
                  <a:srgbClr val="92D050"/>
                </a:solidFill>
              </a:rPr>
              <a:t>ispositif d’</a:t>
            </a:r>
            <a:r>
              <a:rPr lang="fr-FR" sz="16600" b="1" dirty="0">
                <a:solidFill>
                  <a:srgbClr val="0070C0"/>
                </a:solidFill>
              </a:rPr>
              <a:t>A</a:t>
            </a:r>
            <a:r>
              <a:rPr lang="fr-FR" sz="16600" b="1" dirty="0">
                <a:solidFill>
                  <a:srgbClr val="92D050"/>
                </a:solidFill>
              </a:rPr>
              <a:t>ppui à la </a:t>
            </a:r>
            <a:r>
              <a:rPr lang="fr-FR" sz="16600" b="1" dirty="0">
                <a:solidFill>
                  <a:srgbClr val="0070C0"/>
                </a:solidFill>
              </a:rPr>
              <a:t>C</a:t>
            </a:r>
            <a:r>
              <a:rPr lang="fr-FR" sz="16600" b="1" dirty="0">
                <a:solidFill>
                  <a:srgbClr val="92D050"/>
                </a:solidFill>
              </a:rPr>
              <a:t>oordination</a:t>
            </a:r>
            <a:r>
              <a:rPr lang="fr-FR" sz="16600" b="1" dirty="0">
                <a:solidFill>
                  <a:srgbClr val="F8904B"/>
                </a:solidFill>
              </a:rPr>
              <a:t> </a:t>
            </a:r>
          </a:p>
          <a:p>
            <a:pPr algn="ctr"/>
            <a:r>
              <a:rPr lang="fr-FR" sz="16600" b="1" dirty="0">
                <a:solidFill>
                  <a:srgbClr val="0070C0"/>
                </a:solidFill>
              </a:rPr>
              <a:t>(DAC) </a:t>
            </a:r>
            <a:r>
              <a:rPr lang="fr-FR" sz="16600" b="1" dirty="0">
                <a:solidFill>
                  <a:srgbClr val="F8904B"/>
                </a:solidFill>
              </a:rPr>
              <a:t>ALOÏSE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F43472B-B7A0-4767-BD37-20A22153A36B}"/>
              </a:ext>
            </a:extLst>
          </p:cNvPr>
          <p:cNvSpPr/>
          <p:nvPr/>
        </p:nvSpPr>
        <p:spPr>
          <a:xfrm>
            <a:off x="2897737" y="15425059"/>
            <a:ext cx="941149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6000" b="1" dirty="0"/>
              <a:t>A  BEAUVAIS, le 18 août 2026</a:t>
            </a:r>
            <a:endParaRPr lang="fr-FR" sz="6000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0007646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801600" y="643174"/>
            <a:ext cx="15541689" cy="4189331"/>
          </a:xfrm>
        </p:spPr>
        <p:txBody>
          <a:bodyPr/>
          <a:lstStyle/>
          <a:p>
            <a:r>
              <a:rPr lang="fr-FR" b="1" dirty="0">
                <a:solidFill>
                  <a:srgbClr val="EA8B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Champ d’intervention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4BF24B4-E18B-4A08-B9F8-AC82A0D02C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5309" y="4376057"/>
            <a:ext cx="24828439" cy="15469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0991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810514" y="643174"/>
            <a:ext cx="9532775" cy="4189331"/>
          </a:xfrm>
        </p:spPr>
        <p:txBody>
          <a:bodyPr/>
          <a:lstStyle/>
          <a:p>
            <a:r>
              <a:rPr lang="fr-FR" b="1" dirty="0">
                <a:solidFill>
                  <a:srgbClr val="EA8B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Expertises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EF14D63-F617-4D5B-B6E4-83BDAB7EE7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608" y="4832505"/>
            <a:ext cx="9639680" cy="6004564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BF0114E-81D8-4FF9-A152-163EEA92232C}"/>
              </a:ext>
            </a:extLst>
          </p:cNvPr>
          <p:cNvSpPr txBox="1"/>
          <p:nvPr/>
        </p:nvSpPr>
        <p:spPr>
          <a:xfrm>
            <a:off x="11838215" y="5405938"/>
            <a:ext cx="1410788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/>
              <a:t>Expertise gériatrique </a:t>
            </a:r>
          </a:p>
          <a:p>
            <a:pPr algn="ctr"/>
            <a:r>
              <a:rPr lang="fr-FR" sz="8000" dirty="0"/>
              <a:t>en lien avec le CH de Beauvais (EGED)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0A69684-64D8-478C-AB6D-979E84E5CFD5}"/>
              </a:ext>
            </a:extLst>
          </p:cNvPr>
          <p:cNvSpPr txBox="1"/>
          <p:nvPr/>
        </p:nvSpPr>
        <p:spPr>
          <a:xfrm>
            <a:off x="687615" y="12482549"/>
            <a:ext cx="1262198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/>
              <a:t>Expertise en soins palliatifs</a:t>
            </a:r>
          </a:p>
          <a:p>
            <a:pPr algn="ctr"/>
            <a:r>
              <a:rPr lang="fr-FR" sz="8000" dirty="0"/>
              <a:t>(ESPED)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C7393284-2BA2-4ED2-97A2-897EC6C8D1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9425" y="10837069"/>
            <a:ext cx="9753600" cy="607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6913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09268" y="4340934"/>
            <a:ext cx="20474534" cy="2000167"/>
          </a:xfrm>
          <a:prstGeom prst="rect">
            <a:avLst/>
          </a:prstGeom>
        </p:spPr>
        <p:txBody>
          <a:bodyPr vert="horz" wrap="square" lIns="0" tIns="30103" rIns="0" bIns="0" rtlCol="0" anchor="ctr">
            <a:spAutoFit/>
          </a:bodyPr>
          <a:lstStyle/>
          <a:p>
            <a:pPr marL="30103">
              <a:lnSpc>
                <a:spcPct val="100000"/>
              </a:lnSpc>
              <a:spcBef>
                <a:spcPts val="237"/>
              </a:spcBef>
            </a:pPr>
            <a:r>
              <a:rPr sz="12800" dirty="0"/>
              <a:t>Comment</a:t>
            </a:r>
            <a:r>
              <a:rPr sz="12800" spc="-36" dirty="0"/>
              <a:t> </a:t>
            </a:r>
            <a:r>
              <a:rPr sz="12800" dirty="0"/>
              <a:t>nous</a:t>
            </a:r>
            <a:r>
              <a:rPr sz="12800" spc="-71" dirty="0"/>
              <a:t> </a:t>
            </a:r>
            <a:r>
              <a:rPr sz="12800" spc="-12" dirty="0" err="1"/>
              <a:t>solliciter</a:t>
            </a:r>
            <a:r>
              <a:rPr sz="12800" spc="-24" dirty="0"/>
              <a:t> </a:t>
            </a:r>
            <a:r>
              <a:rPr sz="12800" dirty="0"/>
              <a:t>?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2103776" y="7543800"/>
            <a:ext cx="25465383" cy="11605361"/>
          </a:xfrm>
          <a:prstGeom prst="rect">
            <a:avLst/>
          </a:prstGeom>
        </p:spPr>
        <p:txBody>
          <a:bodyPr vert="horz" wrap="square" lIns="0" tIns="30103" rIns="0" bIns="0" rtlCol="0">
            <a:spAutoFit/>
          </a:bodyPr>
          <a:lstStyle/>
          <a:p>
            <a:pPr marL="793209">
              <a:lnSpc>
                <a:spcPct val="100000"/>
              </a:lnSpc>
              <a:spcBef>
                <a:spcPts val="237"/>
              </a:spcBef>
            </a:pPr>
            <a:r>
              <a:rPr sz="6000" spc="-12" dirty="0"/>
              <a:t>Par</a:t>
            </a:r>
            <a:r>
              <a:rPr sz="6000" spc="12" dirty="0"/>
              <a:t> </a:t>
            </a:r>
            <a:r>
              <a:rPr sz="6000" b="1" spc="-12" dirty="0" err="1"/>
              <a:t>téléphone</a:t>
            </a:r>
            <a:r>
              <a:rPr sz="6000" spc="47" dirty="0"/>
              <a:t> </a:t>
            </a:r>
            <a:r>
              <a:rPr sz="6000" dirty="0"/>
              <a:t>du</a:t>
            </a:r>
            <a:r>
              <a:rPr sz="6000" spc="-24" dirty="0"/>
              <a:t> </a:t>
            </a:r>
            <a:r>
              <a:rPr sz="6000" spc="-12" dirty="0" err="1"/>
              <a:t>lundi</a:t>
            </a:r>
            <a:r>
              <a:rPr sz="6000" spc="36" dirty="0"/>
              <a:t> </a:t>
            </a:r>
            <a:r>
              <a:rPr sz="6000" dirty="0"/>
              <a:t>au</a:t>
            </a:r>
            <a:r>
              <a:rPr sz="6000" spc="24" dirty="0"/>
              <a:t> </a:t>
            </a:r>
            <a:r>
              <a:rPr sz="6000" spc="-12" dirty="0" err="1"/>
              <a:t>vendredi</a:t>
            </a:r>
            <a:r>
              <a:rPr sz="6000" dirty="0"/>
              <a:t> de</a:t>
            </a:r>
            <a:r>
              <a:rPr sz="6000" spc="12" dirty="0"/>
              <a:t> </a:t>
            </a:r>
            <a:r>
              <a:rPr sz="6000" b="1" dirty="0">
                <a:solidFill>
                  <a:srgbClr val="00B050"/>
                </a:solidFill>
              </a:rPr>
              <a:t>9h</a:t>
            </a:r>
            <a:r>
              <a:rPr sz="6000" b="1" spc="-24" dirty="0">
                <a:solidFill>
                  <a:srgbClr val="00B050"/>
                </a:solidFill>
              </a:rPr>
              <a:t> </a:t>
            </a:r>
            <a:r>
              <a:rPr sz="6000" b="1" dirty="0">
                <a:solidFill>
                  <a:srgbClr val="00B050"/>
                </a:solidFill>
              </a:rPr>
              <a:t>à</a:t>
            </a:r>
            <a:r>
              <a:rPr sz="6000" b="1" spc="-24" dirty="0">
                <a:solidFill>
                  <a:srgbClr val="00B050"/>
                </a:solidFill>
              </a:rPr>
              <a:t> </a:t>
            </a:r>
            <a:r>
              <a:rPr sz="6000" b="1" spc="-12" dirty="0">
                <a:solidFill>
                  <a:srgbClr val="00B050"/>
                </a:solidFill>
              </a:rPr>
              <a:t>1</a:t>
            </a:r>
            <a:r>
              <a:rPr lang="fr-FR" sz="6000" b="1" spc="-12" dirty="0">
                <a:solidFill>
                  <a:srgbClr val="00B050"/>
                </a:solidFill>
              </a:rPr>
              <a:t>7</a:t>
            </a:r>
            <a:r>
              <a:rPr sz="6000" b="1" spc="-12" dirty="0">
                <a:solidFill>
                  <a:srgbClr val="00B050"/>
                </a:solidFill>
              </a:rPr>
              <a:t>h</a:t>
            </a:r>
            <a:endParaRPr lang="fr-FR" sz="6000" b="1" spc="-12" dirty="0">
              <a:solidFill>
                <a:srgbClr val="00B050"/>
              </a:solidFill>
            </a:endParaRPr>
          </a:p>
          <a:p>
            <a:pPr marL="70742" indent="0" algn="ctr">
              <a:lnSpc>
                <a:spcPct val="100000"/>
              </a:lnSpc>
              <a:spcBef>
                <a:spcPts val="237"/>
              </a:spcBef>
              <a:buNone/>
            </a:pPr>
            <a:r>
              <a:rPr lang="fr-FR" sz="8800" b="1" spc="-12" dirty="0">
                <a:solidFill>
                  <a:srgbClr val="00B050"/>
                </a:solidFill>
              </a:rPr>
              <a:t>03 44 02 66 02</a:t>
            </a:r>
          </a:p>
          <a:p>
            <a:pPr marL="70742" indent="0">
              <a:lnSpc>
                <a:spcPct val="100000"/>
              </a:lnSpc>
              <a:spcBef>
                <a:spcPts val="237"/>
              </a:spcBef>
              <a:buNone/>
            </a:pPr>
            <a:endParaRPr sz="6000" b="1" spc="-12" dirty="0">
              <a:solidFill>
                <a:schemeClr val="accent6">
                  <a:lumMod val="75000"/>
                </a:schemeClr>
              </a:solidFill>
            </a:endParaRPr>
          </a:p>
          <a:p>
            <a:pPr marL="793209">
              <a:lnSpc>
                <a:spcPct val="100000"/>
              </a:lnSpc>
              <a:spcBef>
                <a:spcPts val="12"/>
              </a:spcBef>
            </a:pPr>
            <a:r>
              <a:rPr sz="6000" spc="-12" dirty="0"/>
              <a:t>Par</a:t>
            </a:r>
            <a:r>
              <a:rPr sz="6000" spc="24" dirty="0"/>
              <a:t> </a:t>
            </a:r>
            <a:r>
              <a:rPr sz="6000" spc="-12" dirty="0"/>
              <a:t>mail</a:t>
            </a:r>
            <a:r>
              <a:rPr lang="fr-FR" sz="6000" b="1" spc="24" dirty="0"/>
              <a:t> : </a:t>
            </a:r>
            <a:r>
              <a:rPr lang="fr-FR" sz="8800" b="1" spc="24" dirty="0">
                <a:solidFill>
                  <a:srgbClr val="00B050"/>
                </a:solidFill>
              </a:rPr>
              <a:t>contact@dac-aloise.fr</a:t>
            </a:r>
            <a:endParaRPr sz="8800" spc="-12" dirty="0">
              <a:solidFill>
                <a:srgbClr val="00B050"/>
              </a:solidFill>
            </a:endParaRPr>
          </a:p>
          <a:p>
            <a:pPr marL="763106">
              <a:lnSpc>
                <a:spcPct val="100000"/>
              </a:lnSpc>
              <a:spcBef>
                <a:spcPts val="83"/>
              </a:spcBef>
            </a:pPr>
            <a:endParaRPr sz="6000" dirty="0"/>
          </a:p>
          <a:p>
            <a:pPr marL="70742" indent="0">
              <a:lnSpc>
                <a:spcPct val="100000"/>
              </a:lnSpc>
              <a:buNone/>
            </a:pPr>
            <a:r>
              <a:rPr sz="6000" spc="-12" dirty="0"/>
              <a:t>Ne pas</a:t>
            </a:r>
            <a:r>
              <a:rPr sz="6000" spc="24" dirty="0"/>
              <a:t> </a:t>
            </a:r>
            <a:r>
              <a:rPr sz="6000" spc="-12" dirty="0" err="1"/>
              <a:t>hésiter</a:t>
            </a:r>
            <a:r>
              <a:rPr sz="6000" spc="12" dirty="0"/>
              <a:t> </a:t>
            </a:r>
            <a:r>
              <a:rPr sz="6000" dirty="0"/>
              <a:t>à</a:t>
            </a:r>
            <a:r>
              <a:rPr sz="6000" spc="24" dirty="0"/>
              <a:t> </a:t>
            </a:r>
            <a:r>
              <a:rPr sz="6000" dirty="0" err="1"/>
              <a:t>fournir</a:t>
            </a:r>
            <a:r>
              <a:rPr sz="6000" spc="-12" dirty="0"/>
              <a:t> des</a:t>
            </a:r>
            <a:r>
              <a:rPr sz="6000" spc="36" dirty="0"/>
              <a:t> </a:t>
            </a:r>
            <a:r>
              <a:rPr sz="6000" spc="-12" dirty="0" err="1"/>
              <a:t>compléments</a:t>
            </a:r>
            <a:r>
              <a:rPr sz="6000" spc="24" dirty="0"/>
              <a:t> </a:t>
            </a:r>
            <a:r>
              <a:rPr sz="6000" spc="-12" dirty="0" err="1"/>
              <a:t>d’informations</a:t>
            </a:r>
            <a:r>
              <a:rPr sz="6000" spc="71" dirty="0"/>
              <a:t> </a:t>
            </a:r>
            <a:r>
              <a:rPr sz="6000" dirty="0"/>
              <a:t>:</a:t>
            </a:r>
            <a:r>
              <a:rPr sz="6000" spc="12" dirty="0"/>
              <a:t> </a:t>
            </a:r>
            <a:r>
              <a:rPr sz="6000" spc="-12" dirty="0" err="1"/>
              <a:t>comptes-rendus</a:t>
            </a:r>
            <a:r>
              <a:rPr lang="fr-FR" sz="6000" spc="-12" dirty="0"/>
              <a:t> </a:t>
            </a:r>
            <a:r>
              <a:rPr sz="6000" spc="-12" dirty="0" err="1"/>
              <a:t>médicaux</a:t>
            </a:r>
            <a:r>
              <a:rPr sz="6000" spc="-12" dirty="0"/>
              <a:t>,</a:t>
            </a:r>
            <a:r>
              <a:rPr sz="6000" spc="47" dirty="0"/>
              <a:t> </a:t>
            </a:r>
            <a:r>
              <a:rPr sz="6000" spc="-12" dirty="0"/>
              <a:t>plans</a:t>
            </a:r>
            <a:r>
              <a:rPr sz="6000" dirty="0"/>
              <a:t> </a:t>
            </a:r>
            <a:r>
              <a:rPr sz="6000" spc="-24" dirty="0" err="1"/>
              <a:t>d’aide</a:t>
            </a:r>
            <a:r>
              <a:rPr sz="6000" spc="-24" dirty="0"/>
              <a:t>,</a:t>
            </a:r>
            <a:r>
              <a:rPr sz="6000" spc="47" dirty="0"/>
              <a:t> </a:t>
            </a:r>
            <a:r>
              <a:rPr sz="6000" spc="-12" dirty="0"/>
              <a:t>démarches</a:t>
            </a:r>
            <a:r>
              <a:rPr sz="6000" dirty="0"/>
              <a:t> </a:t>
            </a:r>
            <a:r>
              <a:rPr sz="6000" spc="-12" dirty="0"/>
              <a:t>en</a:t>
            </a:r>
            <a:r>
              <a:rPr sz="6000" spc="-24" dirty="0"/>
              <a:t> </a:t>
            </a:r>
            <a:r>
              <a:rPr sz="6000" dirty="0" err="1"/>
              <a:t>cours</a:t>
            </a:r>
            <a:r>
              <a:rPr sz="6000" dirty="0"/>
              <a:t>…</a:t>
            </a:r>
            <a:endParaRPr lang="fr-FR" sz="6000" dirty="0"/>
          </a:p>
          <a:p>
            <a:pPr marL="793209">
              <a:lnSpc>
                <a:spcPct val="100000"/>
              </a:lnSpc>
            </a:pPr>
            <a:endParaRPr sz="6000" dirty="0"/>
          </a:p>
          <a:p>
            <a:pPr marL="185133" indent="0" algn="ctr">
              <a:lnSpc>
                <a:spcPct val="100000"/>
              </a:lnSpc>
              <a:spcBef>
                <a:spcPts val="12"/>
              </a:spcBef>
              <a:buNone/>
            </a:pPr>
            <a:r>
              <a:rPr sz="6600" b="1" spc="-47" dirty="0" err="1">
                <a:solidFill>
                  <a:srgbClr val="00B050"/>
                </a:solidFill>
                <a:cs typeface="Arial"/>
              </a:rPr>
              <a:t>L’usager</a:t>
            </a:r>
            <a:r>
              <a:rPr sz="6600" b="1" spc="-12" dirty="0">
                <a:solidFill>
                  <a:srgbClr val="00B050"/>
                </a:solidFill>
                <a:cs typeface="Arial"/>
              </a:rPr>
              <a:t> </a:t>
            </a:r>
            <a:r>
              <a:rPr sz="6600" b="1" spc="-12" dirty="0" err="1">
                <a:solidFill>
                  <a:srgbClr val="00B050"/>
                </a:solidFill>
                <a:cs typeface="Arial"/>
              </a:rPr>
              <a:t>doit</a:t>
            </a:r>
            <a:r>
              <a:rPr sz="6600" b="1" spc="-12" dirty="0">
                <a:solidFill>
                  <a:srgbClr val="00B050"/>
                </a:solidFill>
                <a:cs typeface="Arial"/>
              </a:rPr>
              <a:t> </a:t>
            </a:r>
            <a:r>
              <a:rPr sz="6600" b="1" spc="-12" dirty="0" err="1">
                <a:solidFill>
                  <a:srgbClr val="00B050"/>
                </a:solidFill>
                <a:cs typeface="Arial"/>
              </a:rPr>
              <a:t>être</a:t>
            </a:r>
            <a:r>
              <a:rPr sz="6600" b="1" spc="24" dirty="0">
                <a:solidFill>
                  <a:srgbClr val="00B050"/>
                </a:solidFill>
                <a:cs typeface="Arial"/>
              </a:rPr>
              <a:t> </a:t>
            </a:r>
            <a:r>
              <a:rPr sz="6600" b="1" spc="-24" dirty="0" err="1">
                <a:solidFill>
                  <a:srgbClr val="00B050"/>
                </a:solidFill>
                <a:cs typeface="Arial"/>
              </a:rPr>
              <a:t>systématiquement</a:t>
            </a:r>
            <a:r>
              <a:rPr sz="6600" b="1" spc="119" dirty="0">
                <a:solidFill>
                  <a:srgbClr val="00B050"/>
                </a:solidFill>
                <a:cs typeface="Arial"/>
              </a:rPr>
              <a:t> </a:t>
            </a:r>
            <a:r>
              <a:rPr sz="6600" b="1" dirty="0" err="1">
                <a:solidFill>
                  <a:srgbClr val="00B050"/>
                </a:solidFill>
                <a:cs typeface="Arial"/>
              </a:rPr>
              <a:t>informé</a:t>
            </a:r>
            <a:r>
              <a:rPr sz="6600" b="1" spc="-36" dirty="0">
                <a:solidFill>
                  <a:srgbClr val="00B050"/>
                </a:solidFill>
                <a:cs typeface="Arial"/>
              </a:rPr>
              <a:t> </a:t>
            </a:r>
            <a:r>
              <a:rPr sz="6600" b="1" dirty="0">
                <a:solidFill>
                  <a:srgbClr val="00B050"/>
                </a:solidFill>
                <a:cs typeface="Arial"/>
              </a:rPr>
              <a:t>de la</a:t>
            </a:r>
            <a:r>
              <a:rPr sz="6600" b="1" spc="-12" dirty="0">
                <a:solidFill>
                  <a:srgbClr val="00B050"/>
                </a:solidFill>
                <a:cs typeface="Arial"/>
              </a:rPr>
              <a:t> </a:t>
            </a:r>
            <a:r>
              <a:rPr sz="6600" b="1" spc="-12" dirty="0" err="1">
                <a:solidFill>
                  <a:srgbClr val="00B050"/>
                </a:solidFill>
                <a:cs typeface="Arial"/>
              </a:rPr>
              <a:t>sollicitation</a:t>
            </a:r>
            <a:r>
              <a:rPr sz="6600" b="1" spc="-107" dirty="0">
                <a:solidFill>
                  <a:srgbClr val="00B050"/>
                </a:solidFill>
                <a:cs typeface="Arial"/>
              </a:rPr>
              <a:t> </a:t>
            </a:r>
            <a:r>
              <a:rPr sz="6600" b="1" dirty="0">
                <a:solidFill>
                  <a:srgbClr val="00B050"/>
                </a:solidFill>
                <a:cs typeface="Arial"/>
              </a:rPr>
              <a:t>du</a:t>
            </a:r>
          </a:p>
          <a:p>
            <a:pPr marL="185133" indent="0" algn="ctr">
              <a:lnSpc>
                <a:spcPct val="100000"/>
              </a:lnSpc>
              <a:buNone/>
            </a:pPr>
            <a:r>
              <a:rPr sz="6600" b="1" spc="-12" dirty="0">
                <a:solidFill>
                  <a:srgbClr val="00B050"/>
                </a:solidFill>
                <a:cs typeface="Arial"/>
              </a:rPr>
              <a:t>DAC</a:t>
            </a:r>
            <a:r>
              <a:rPr sz="6600" b="1" spc="47" dirty="0">
                <a:solidFill>
                  <a:srgbClr val="00B050"/>
                </a:solidFill>
                <a:cs typeface="Arial"/>
              </a:rPr>
              <a:t> </a:t>
            </a:r>
            <a:r>
              <a:rPr sz="6600" b="1" spc="-12" dirty="0">
                <a:solidFill>
                  <a:srgbClr val="00B050"/>
                </a:solidFill>
                <a:cs typeface="Arial"/>
              </a:rPr>
              <a:t>et</a:t>
            </a:r>
            <a:r>
              <a:rPr sz="6600" b="1" spc="12" dirty="0">
                <a:solidFill>
                  <a:srgbClr val="00B050"/>
                </a:solidFill>
                <a:cs typeface="Arial"/>
              </a:rPr>
              <a:t> </a:t>
            </a:r>
            <a:r>
              <a:rPr sz="6600" b="1" spc="-12" dirty="0">
                <a:solidFill>
                  <a:srgbClr val="00B050"/>
                </a:solidFill>
                <a:cs typeface="Arial"/>
              </a:rPr>
              <a:t>son</a:t>
            </a:r>
            <a:r>
              <a:rPr sz="6600" b="1" spc="-24" dirty="0">
                <a:solidFill>
                  <a:srgbClr val="00B050"/>
                </a:solidFill>
                <a:cs typeface="Arial"/>
              </a:rPr>
              <a:t> </a:t>
            </a:r>
            <a:r>
              <a:rPr sz="6600" b="1" spc="-12" dirty="0" err="1">
                <a:solidFill>
                  <a:srgbClr val="00B050"/>
                </a:solidFill>
                <a:cs typeface="Arial"/>
              </a:rPr>
              <a:t>consentement</a:t>
            </a:r>
            <a:r>
              <a:rPr sz="6600" b="1" spc="47" dirty="0">
                <a:solidFill>
                  <a:srgbClr val="00B050"/>
                </a:solidFill>
                <a:cs typeface="Arial"/>
              </a:rPr>
              <a:t> </a:t>
            </a:r>
            <a:r>
              <a:rPr sz="6600" b="1" spc="-12" dirty="0">
                <a:solidFill>
                  <a:srgbClr val="00B050"/>
                </a:solidFill>
                <a:cs typeface="Arial"/>
              </a:rPr>
              <a:t>à </a:t>
            </a:r>
            <a:r>
              <a:rPr sz="6600" b="1" dirty="0">
                <a:solidFill>
                  <a:srgbClr val="00B050"/>
                </a:solidFill>
                <a:cs typeface="Arial"/>
              </a:rPr>
              <a:t>la</a:t>
            </a:r>
            <a:r>
              <a:rPr sz="6600" b="1" spc="12" dirty="0">
                <a:solidFill>
                  <a:srgbClr val="00B050"/>
                </a:solidFill>
                <a:cs typeface="Arial"/>
              </a:rPr>
              <a:t> </a:t>
            </a:r>
            <a:r>
              <a:rPr sz="6600" b="1" spc="-12" dirty="0" err="1">
                <a:solidFill>
                  <a:srgbClr val="00B050"/>
                </a:solidFill>
                <a:cs typeface="Arial"/>
              </a:rPr>
              <a:t>prise</a:t>
            </a:r>
            <a:r>
              <a:rPr sz="6600" b="1" spc="12" dirty="0">
                <a:solidFill>
                  <a:srgbClr val="00B050"/>
                </a:solidFill>
                <a:cs typeface="Arial"/>
              </a:rPr>
              <a:t> </a:t>
            </a:r>
            <a:r>
              <a:rPr sz="6600" b="1" dirty="0" err="1">
                <a:solidFill>
                  <a:srgbClr val="00B050"/>
                </a:solidFill>
                <a:cs typeface="Arial"/>
              </a:rPr>
              <a:t>en</a:t>
            </a:r>
            <a:r>
              <a:rPr sz="6600" b="1" spc="12" dirty="0">
                <a:solidFill>
                  <a:srgbClr val="00B050"/>
                </a:solidFill>
                <a:cs typeface="Arial"/>
              </a:rPr>
              <a:t> </a:t>
            </a:r>
            <a:r>
              <a:rPr sz="6600" b="1" spc="-12" dirty="0">
                <a:solidFill>
                  <a:srgbClr val="00B050"/>
                </a:solidFill>
                <a:cs typeface="Arial"/>
              </a:rPr>
              <a:t>charge</a:t>
            </a:r>
            <a:r>
              <a:rPr sz="6600" b="1" spc="24" dirty="0">
                <a:solidFill>
                  <a:srgbClr val="00B050"/>
                </a:solidFill>
                <a:cs typeface="Arial"/>
              </a:rPr>
              <a:t> </a:t>
            </a:r>
            <a:r>
              <a:rPr sz="6600" b="1" dirty="0" err="1">
                <a:solidFill>
                  <a:srgbClr val="00B050"/>
                </a:solidFill>
                <a:cs typeface="Arial"/>
              </a:rPr>
              <a:t>doit</a:t>
            </a:r>
            <a:r>
              <a:rPr sz="6600" b="1" spc="-24" dirty="0">
                <a:solidFill>
                  <a:srgbClr val="00B050"/>
                </a:solidFill>
                <a:cs typeface="Arial"/>
              </a:rPr>
              <a:t> </a:t>
            </a:r>
            <a:r>
              <a:rPr sz="6600" b="1" spc="-12" dirty="0" err="1">
                <a:solidFill>
                  <a:srgbClr val="00B050"/>
                </a:solidFill>
                <a:cs typeface="Arial"/>
              </a:rPr>
              <a:t>être</a:t>
            </a:r>
            <a:r>
              <a:rPr sz="6600" b="1" spc="12" dirty="0">
                <a:solidFill>
                  <a:srgbClr val="00B050"/>
                </a:solidFill>
                <a:cs typeface="Arial"/>
              </a:rPr>
              <a:t> </a:t>
            </a:r>
            <a:r>
              <a:rPr sz="6600" b="1" spc="-12" dirty="0">
                <a:solidFill>
                  <a:srgbClr val="00B050"/>
                </a:solidFill>
                <a:cs typeface="Arial"/>
              </a:rPr>
              <a:t>recherché</a:t>
            </a:r>
            <a:r>
              <a:rPr sz="6600" b="1" spc="-12" dirty="0">
                <a:solidFill>
                  <a:srgbClr val="00B050"/>
                </a:solidFill>
                <a:latin typeface="Arial"/>
                <a:cs typeface="Arial"/>
              </a:rPr>
              <a:t>.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2B5D5CD7-79E6-4E99-9740-B1023C969067}"/>
              </a:ext>
            </a:extLst>
          </p:cNvPr>
          <p:cNvSpPr txBox="1">
            <a:spLocks/>
          </p:cNvSpPr>
          <p:nvPr/>
        </p:nvSpPr>
        <p:spPr>
          <a:xfrm>
            <a:off x="16202991" y="691397"/>
            <a:ext cx="14923254" cy="41893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288987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3906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>
                <a:solidFill>
                  <a:srgbClr val="EA8B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CONTACT</a:t>
            </a:r>
          </a:p>
        </p:txBody>
      </p:sp>
    </p:spTree>
    <p:extLst>
      <p:ext uri="{BB962C8B-B14F-4D97-AF65-F5344CB8AC3E}">
        <p14:creationId xmlns:p14="http://schemas.microsoft.com/office/powerpoint/2010/main" val="938657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141739" y="676874"/>
            <a:ext cx="14923254" cy="4189331"/>
          </a:xfrm>
        </p:spPr>
        <p:txBody>
          <a:bodyPr/>
          <a:lstStyle/>
          <a:p>
            <a:pPr algn="ctr"/>
            <a:r>
              <a:rPr lang="fr-FR" b="1" dirty="0">
                <a:solidFill>
                  <a:srgbClr val="EA8B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Sommaire</a:t>
            </a:r>
            <a:endParaRPr lang="fr-FR" b="1" dirty="0">
              <a:ln w="22225">
                <a:solidFill>
                  <a:srgbClr val="00B050"/>
                </a:solidFill>
                <a:prstDash val="solid"/>
              </a:ln>
              <a:solidFill>
                <a:srgbClr val="EA8B2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986796" y="5995351"/>
            <a:ext cx="24925258" cy="11604337"/>
          </a:xfrm>
        </p:spPr>
        <p:txBody>
          <a:bodyPr/>
          <a:lstStyle/>
          <a:p>
            <a:r>
              <a:rPr lang="fr-FR" sz="9600" dirty="0"/>
              <a:t>Cadre réglementaire</a:t>
            </a:r>
          </a:p>
          <a:p>
            <a:r>
              <a:rPr lang="fr-FR" sz="9600" dirty="0"/>
              <a:t>Territoire d’intervention DAC HDF</a:t>
            </a:r>
          </a:p>
          <a:p>
            <a:r>
              <a:rPr lang="fr-FR" sz="9600" dirty="0"/>
              <a:t>Présentation de l’équipe opérationnelle</a:t>
            </a:r>
          </a:p>
          <a:p>
            <a:r>
              <a:rPr lang="fr-FR" sz="9600" dirty="0"/>
              <a:t>Pour qui ? Pour quoi?</a:t>
            </a:r>
          </a:p>
          <a:p>
            <a:r>
              <a:rPr lang="fr-FR" sz="9600" dirty="0"/>
              <a:t>Présentation des missions, des champs d’intervention</a:t>
            </a:r>
          </a:p>
          <a:p>
            <a:r>
              <a:rPr lang="fr-FR" sz="9600" dirty="0"/>
              <a:t>Contact</a:t>
            </a:r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41111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224363" y="0"/>
            <a:ext cx="14923254" cy="4189331"/>
          </a:xfrm>
        </p:spPr>
        <p:txBody>
          <a:bodyPr>
            <a:normAutofit/>
          </a:bodyPr>
          <a:lstStyle/>
          <a:p>
            <a:pPr algn="ctr"/>
            <a:r>
              <a:rPr lang="fr-FR" sz="13900" b="1" dirty="0">
                <a:solidFill>
                  <a:srgbClr val="EA8B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 que dit la loi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AA9A6C5-F0D2-416A-AC36-202A389A5F18}"/>
              </a:ext>
            </a:extLst>
          </p:cNvPr>
          <p:cNvSpPr txBox="1"/>
          <p:nvPr/>
        </p:nvSpPr>
        <p:spPr>
          <a:xfrm>
            <a:off x="16163890" y="14614279"/>
            <a:ext cx="1116602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7200" b="1" dirty="0">
                <a:solidFill>
                  <a:srgbClr val="F8904B"/>
                </a:solidFill>
              </a:rPr>
              <a:t> Financés intégralement </a:t>
            </a:r>
          </a:p>
          <a:p>
            <a:pPr algn="ctr"/>
            <a:r>
              <a:rPr lang="fr-FR" sz="7200" b="1" dirty="0">
                <a:solidFill>
                  <a:srgbClr val="F8904B"/>
                </a:solidFill>
              </a:rPr>
              <a:t>par l’ARS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F9C9539-C839-46FF-8DD3-FB98698C33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16877" y="5257800"/>
            <a:ext cx="13460048" cy="1126671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9600" b="1" dirty="0">
                <a:solidFill>
                  <a:srgbClr val="00B050"/>
                </a:solidFill>
              </a:rPr>
              <a:t>Loi OTSS n° 2019-774 </a:t>
            </a:r>
          </a:p>
          <a:p>
            <a:pPr marL="0" indent="0">
              <a:buNone/>
            </a:pPr>
            <a:r>
              <a:rPr lang="fr-FR" sz="6000" b="1" dirty="0"/>
              <a:t>Du 24 juillet 2019</a:t>
            </a:r>
            <a:r>
              <a:rPr lang="fr-FR" sz="6000" dirty="0"/>
              <a:t>, relative à l’organisation et à la transformation du système de santé - article 23</a:t>
            </a:r>
          </a:p>
          <a:p>
            <a:pPr marL="0" indent="0">
              <a:buNone/>
            </a:pPr>
            <a:r>
              <a:rPr lang="fr-FR" sz="6000" dirty="0"/>
              <a:t>Elle prévoit l’organisation de :</a:t>
            </a:r>
          </a:p>
          <a:p>
            <a:pPr marL="0" indent="0">
              <a:buNone/>
            </a:pPr>
            <a:r>
              <a:rPr lang="fr-FR" sz="6000" i="1" dirty="0"/>
              <a:t>« </a:t>
            </a:r>
            <a:r>
              <a:rPr lang="fr-FR" sz="6000" b="1" i="1" dirty="0"/>
              <a:t>Dispositifs d’appui à la population et aux professionnels</a:t>
            </a:r>
            <a:r>
              <a:rPr lang="fr-FR" sz="6000" i="1" dirty="0"/>
              <a:t> pour la coordination des parcours de santé complexes »</a:t>
            </a:r>
            <a:endParaRPr lang="fr-FR" sz="6000" b="1" i="1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8" name="Picture 1" descr="https://cdn.gamma.app/uhxodqj29a0yc1q/generated-images/85_-EnfZt9PpN650G06S5.jpg">
            <a:extLst>
              <a:ext uri="{FF2B5EF4-FFF2-40B4-BE49-F238E27FC236}">
                <a16:creationId xmlns:a16="http://schemas.microsoft.com/office/drawing/2014/main" id="{EAD3FDC6-AACF-403D-AA11-D826A46583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925" y="6488787"/>
            <a:ext cx="14339104" cy="8125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3291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4198" y="4442733"/>
            <a:ext cx="19554652" cy="14171837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841356" y="558791"/>
            <a:ext cx="16667922" cy="3428327"/>
          </a:xfrm>
        </p:spPr>
        <p:txBody>
          <a:bodyPr>
            <a:normAutofit/>
          </a:bodyPr>
          <a:lstStyle/>
          <a:p>
            <a:pPr algn="ctr"/>
            <a:r>
              <a:rPr lang="fr-FR" sz="11600" b="1" dirty="0">
                <a:solidFill>
                  <a:srgbClr val="EA8B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Dispositif unique </a:t>
            </a:r>
            <a:br>
              <a:rPr lang="fr-FR" sz="11600" b="1" dirty="0">
                <a:solidFill>
                  <a:srgbClr val="EA8B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11600" b="1" dirty="0">
                <a:solidFill>
                  <a:srgbClr val="EA8B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sur chaque territoire</a:t>
            </a:r>
          </a:p>
        </p:txBody>
      </p:sp>
      <p:sp>
        <p:nvSpPr>
          <p:cNvPr id="6" name="Légende : flèche vers le haut 5">
            <a:extLst>
              <a:ext uri="{FF2B5EF4-FFF2-40B4-BE49-F238E27FC236}">
                <a16:creationId xmlns:a16="http://schemas.microsoft.com/office/drawing/2014/main" id="{A77E3AA8-6232-4CB6-93DC-4770FE46B2C4}"/>
              </a:ext>
            </a:extLst>
          </p:cNvPr>
          <p:cNvSpPr/>
          <p:nvPr/>
        </p:nvSpPr>
        <p:spPr>
          <a:xfrm>
            <a:off x="291254" y="6559826"/>
            <a:ext cx="9052944" cy="11693005"/>
          </a:xfrm>
          <a:prstGeom prst="upArrow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749700737"/>
              </p:ext>
            </p:extLst>
          </p:nvPr>
        </p:nvGraphicFramePr>
        <p:xfrm>
          <a:off x="596345" y="7458228"/>
          <a:ext cx="8376203" cy="13885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DD8A113F-F80D-4B61-9F65-D352005C538B}"/>
              </a:ext>
            </a:extLst>
          </p:cNvPr>
          <p:cNvSpPr txBox="1"/>
          <p:nvPr/>
        </p:nvSpPr>
        <p:spPr>
          <a:xfrm>
            <a:off x="1464778" y="4990166"/>
            <a:ext cx="66393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600" b="1" dirty="0">
                <a:solidFill>
                  <a:srgbClr val="F8904B"/>
                </a:solidFill>
              </a:rPr>
              <a:t> DAC ALOÏSE</a:t>
            </a:r>
          </a:p>
        </p:txBody>
      </p:sp>
    </p:spTree>
    <p:extLst>
      <p:ext uri="{BB962C8B-B14F-4D97-AF65-F5344CB8AC3E}">
        <p14:creationId xmlns:p14="http://schemas.microsoft.com/office/powerpoint/2010/main" val="18610542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43455" y="3999799"/>
            <a:ext cx="10018102" cy="2845071"/>
          </a:xfrm>
        </p:spPr>
        <p:txBody>
          <a:bodyPr>
            <a:normAutofit fontScale="90000"/>
          </a:bodyPr>
          <a:lstStyle/>
          <a:p>
            <a:r>
              <a:rPr lang="fr-FR" b="1" dirty="0">
                <a:solidFill>
                  <a:srgbClr val="EA8B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 DAC en HDF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AB86CB2-AE1D-446A-903C-F57686CD9F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3200" y="613968"/>
            <a:ext cx="14468761" cy="20446201"/>
          </a:xfrm>
          <a:prstGeom prst="rect">
            <a:avLst/>
          </a:prstGeom>
        </p:spPr>
      </p:pic>
      <p:pic>
        <p:nvPicPr>
          <p:cNvPr id="8" name="Image 7" descr="cid:C2BF55E3-A5DD-4C98-9063-62492885DC52@CH.BEAUVAIS.PRIV">
            <a:extLst>
              <a:ext uri="{FF2B5EF4-FFF2-40B4-BE49-F238E27FC236}">
                <a16:creationId xmlns:a16="http://schemas.microsoft.com/office/drawing/2014/main" id="{B6B9F3DC-DD8F-4B0C-9A28-DE0C5CC04ECB}"/>
              </a:ext>
            </a:extLst>
          </p:cNvPr>
          <p:cNvPicPr/>
          <p:nvPr/>
        </p:nvPicPr>
        <p:blipFill rotWithShape="1"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64" t="9364" r="10836" b="10070"/>
          <a:stretch>
            <a:fillRect/>
          </a:stretch>
        </p:blipFill>
        <p:spPr bwMode="auto">
          <a:xfrm>
            <a:off x="2250814" y="9633046"/>
            <a:ext cx="10018102" cy="94685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Flèche : courbe vers la droite 8">
            <a:extLst>
              <a:ext uri="{FF2B5EF4-FFF2-40B4-BE49-F238E27FC236}">
                <a16:creationId xmlns:a16="http://schemas.microsoft.com/office/drawing/2014/main" id="{34C7266A-4DDD-46E4-B9C8-F961DAED2264}"/>
              </a:ext>
            </a:extLst>
          </p:cNvPr>
          <p:cNvSpPr/>
          <p:nvPr/>
        </p:nvSpPr>
        <p:spPr>
          <a:xfrm rot="5147110" flipH="1">
            <a:off x="10020994" y="12875901"/>
            <a:ext cx="3151381" cy="12603535"/>
          </a:xfrm>
          <a:prstGeom prst="curvedRightArrow">
            <a:avLst>
              <a:gd name="adj1" fmla="val 25000"/>
              <a:gd name="adj2" fmla="val 50000"/>
              <a:gd name="adj3" fmla="val 25621"/>
            </a:avLst>
          </a:prstGeom>
          <a:solidFill>
            <a:srgbClr val="EA8B2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8DB2DF9-8076-4C89-AAC5-720EE42B6C34}"/>
              </a:ext>
            </a:extLst>
          </p:cNvPr>
          <p:cNvSpPr/>
          <p:nvPr/>
        </p:nvSpPr>
        <p:spPr>
          <a:xfrm>
            <a:off x="9252506" y="16681417"/>
            <a:ext cx="692533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5400" b="1" dirty="0">
                <a:solidFill>
                  <a:srgbClr val="EA8B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Territoire Oise Ouest</a:t>
            </a:r>
            <a:endParaRPr lang="fr-FR" sz="54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ACE8A29-42F8-4D5C-B597-4D6D0DF6AD7E}"/>
              </a:ext>
            </a:extLst>
          </p:cNvPr>
          <p:cNvSpPr/>
          <p:nvPr/>
        </p:nvSpPr>
        <p:spPr>
          <a:xfrm>
            <a:off x="5621069" y="7455221"/>
            <a:ext cx="8574419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7200" b="1" dirty="0">
                <a:solidFill>
                  <a:srgbClr val="F8904B"/>
                </a:solidFill>
              </a:rPr>
              <a:t> site du DAC ALOÏSE</a:t>
            </a:r>
          </a:p>
          <a:p>
            <a:pPr algn="ctr"/>
            <a:r>
              <a:rPr lang="fr-FR" sz="4400" b="1" dirty="0">
                <a:solidFill>
                  <a:srgbClr val="F8904B"/>
                </a:solidFill>
              </a:rPr>
              <a:t>1 rue des filatures</a:t>
            </a:r>
          </a:p>
          <a:p>
            <a:pPr algn="ctr"/>
            <a:r>
              <a:rPr lang="fr-FR" sz="4400" b="1" dirty="0">
                <a:solidFill>
                  <a:srgbClr val="F8904B"/>
                </a:solidFill>
              </a:rPr>
              <a:t>Espace Saint Quentin</a:t>
            </a:r>
          </a:p>
          <a:p>
            <a:pPr algn="ctr"/>
            <a:r>
              <a:rPr lang="fr-FR" sz="4400" b="1" dirty="0">
                <a:solidFill>
                  <a:srgbClr val="F8904B"/>
                </a:solidFill>
              </a:rPr>
              <a:t>60 000 BEAUVAIS</a:t>
            </a:r>
          </a:p>
        </p:txBody>
      </p:sp>
      <p:sp>
        <p:nvSpPr>
          <p:cNvPr id="12" name="Flèche : courbe vers la droite 11">
            <a:extLst>
              <a:ext uri="{FF2B5EF4-FFF2-40B4-BE49-F238E27FC236}">
                <a16:creationId xmlns:a16="http://schemas.microsoft.com/office/drawing/2014/main" id="{55260AE7-8902-4599-A081-B13E7519EBCE}"/>
              </a:ext>
            </a:extLst>
          </p:cNvPr>
          <p:cNvSpPr/>
          <p:nvPr/>
        </p:nvSpPr>
        <p:spPr>
          <a:xfrm rot="11067322" flipH="1">
            <a:off x="4254702" y="8034433"/>
            <a:ext cx="1882897" cy="6935366"/>
          </a:xfrm>
          <a:prstGeom prst="curvedRightArrow">
            <a:avLst>
              <a:gd name="adj1" fmla="val 25000"/>
              <a:gd name="adj2" fmla="val 50000"/>
              <a:gd name="adj3" fmla="val 25621"/>
            </a:avLst>
          </a:prstGeom>
          <a:solidFill>
            <a:srgbClr val="EA8B2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94463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907109" y="-103106"/>
            <a:ext cx="15474460" cy="4189331"/>
          </a:xfrm>
        </p:spPr>
        <p:txBody>
          <a:bodyPr>
            <a:normAutofit/>
          </a:bodyPr>
          <a:lstStyle/>
          <a:p>
            <a:r>
              <a:rPr lang="fr-FR" b="1" dirty="0">
                <a:solidFill>
                  <a:srgbClr val="EA8B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Equipe du DAC Aloïse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FDBF7D8-9206-4B7B-BF00-0963156ED2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0600" y="4215398"/>
            <a:ext cx="21236543" cy="12878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353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420035" y="643174"/>
            <a:ext cx="14923254" cy="4189331"/>
          </a:xfrm>
        </p:spPr>
        <p:txBody>
          <a:bodyPr/>
          <a:lstStyle/>
          <a:p>
            <a:r>
              <a:rPr lang="fr-FR" b="1" dirty="0">
                <a:solidFill>
                  <a:srgbClr val="EA8B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Qu’est qu’un DAC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538968" y="5148526"/>
            <a:ext cx="15286264" cy="83895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sz="6000" b="1" dirty="0">
                <a:solidFill>
                  <a:srgbClr val="EA8B22"/>
                </a:solidFill>
              </a:rPr>
              <a:t>Appui aux professionnels du territoire </a:t>
            </a:r>
          </a:p>
          <a:p>
            <a:pPr marL="0" indent="0">
              <a:buNone/>
            </a:pPr>
            <a:r>
              <a:rPr lang="fr-FR" sz="6000" dirty="0"/>
              <a:t>Soutien face aux </a:t>
            </a:r>
            <a:r>
              <a:rPr lang="fr-FR" sz="6000" b="1">
                <a:solidFill>
                  <a:srgbClr val="00B050"/>
                </a:solidFill>
              </a:rPr>
              <a:t>situations jugées </a:t>
            </a:r>
            <a:r>
              <a:rPr lang="fr-FR" sz="6000" b="1" dirty="0">
                <a:solidFill>
                  <a:srgbClr val="00B050"/>
                </a:solidFill>
              </a:rPr>
              <a:t>complexes </a:t>
            </a:r>
            <a:r>
              <a:rPr lang="fr-FR" sz="6000" dirty="0"/>
              <a:t>de personnes, </a:t>
            </a:r>
            <a:r>
              <a:rPr lang="fr-FR" sz="6000" b="1" dirty="0">
                <a:solidFill>
                  <a:srgbClr val="00B050"/>
                </a:solidFill>
              </a:rPr>
              <a:t>à domicile</a:t>
            </a:r>
            <a:r>
              <a:rPr lang="fr-FR" sz="6000" dirty="0"/>
              <a:t>, qui cumulent diverses difficultés dans le parcours de santé</a:t>
            </a:r>
          </a:p>
          <a:p>
            <a:pPr marL="0" indent="0">
              <a:buNone/>
            </a:pPr>
            <a:endParaRPr lang="fr-FR" sz="6000" dirty="0"/>
          </a:p>
          <a:p>
            <a:pPr marL="0" indent="0">
              <a:buNone/>
            </a:pPr>
            <a:r>
              <a:rPr lang="fr-FR" sz="6000" i="1" dirty="0"/>
              <a:t>Le DAC intervient lorsque la situation d’une personne à domicile dépasse les capacités de coordination habituelles des professionnels.</a:t>
            </a:r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121D3406-9034-4499-AFB3-824F4591EB74}"/>
              </a:ext>
            </a:extLst>
          </p:cNvPr>
          <p:cNvSpPr txBox="1">
            <a:spLocks/>
          </p:cNvSpPr>
          <p:nvPr/>
        </p:nvSpPr>
        <p:spPr>
          <a:xfrm>
            <a:off x="653143" y="14984526"/>
            <a:ext cx="26706739" cy="49875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722467" indent="-722467" algn="l" defTabSz="2889870" rtl="0" eaLnBrk="1" latinLnBrk="0" hangingPunct="1">
              <a:lnSpc>
                <a:spcPct val="90000"/>
              </a:lnSpc>
              <a:spcBef>
                <a:spcPts val="3160"/>
              </a:spcBef>
              <a:buFont typeface="Arial" panose="020B0604020202020204" pitchFamily="34" charset="0"/>
              <a:buChar char="•"/>
              <a:defRPr sz="88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67402" indent="-722467" algn="l" defTabSz="2889870" rtl="0" eaLnBrk="1" latinLnBrk="0" hangingPunct="1">
              <a:lnSpc>
                <a:spcPct val="90000"/>
              </a:lnSpc>
              <a:spcBef>
                <a:spcPts val="1580"/>
              </a:spcBef>
              <a:buFont typeface="Arial" panose="020B0604020202020204" pitchFamily="34" charset="0"/>
              <a:buChar char="•"/>
              <a:defRPr sz="7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12337" indent="-722467" algn="l" defTabSz="2889870" rtl="0" eaLnBrk="1" latinLnBrk="0" hangingPunct="1">
              <a:lnSpc>
                <a:spcPct val="90000"/>
              </a:lnSpc>
              <a:spcBef>
                <a:spcPts val="1580"/>
              </a:spcBef>
              <a:buFont typeface="Arial" panose="020B0604020202020204" pitchFamily="34" charset="0"/>
              <a:buChar char="•"/>
              <a:defRPr sz="632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057272" indent="-722467" algn="l" defTabSz="2889870" rtl="0" eaLnBrk="1" latinLnBrk="0" hangingPunct="1">
              <a:lnSpc>
                <a:spcPct val="90000"/>
              </a:lnSpc>
              <a:spcBef>
                <a:spcPts val="1580"/>
              </a:spcBef>
              <a:buFont typeface="Arial" panose="020B0604020202020204" pitchFamily="34" charset="0"/>
              <a:buChar char="•"/>
              <a:defRPr sz="56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502207" indent="-722467" algn="l" defTabSz="2889870" rtl="0" eaLnBrk="1" latinLnBrk="0" hangingPunct="1">
              <a:lnSpc>
                <a:spcPct val="90000"/>
              </a:lnSpc>
              <a:spcBef>
                <a:spcPts val="1580"/>
              </a:spcBef>
              <a:buFont typeface="Arial" panose="020B0604020202020204" pitchFamily="34" charset="0"/>
              <a:buChar char="•"/>
              <a:defRPr sz="56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947142" indent="-722467" algn="l" defTabSz="2889870" rtl="0" eaLnBrk="1" latinLnBrk="0" hangingPunct="1">
              <a:lnSpc>
                <a:spcPct val="90000"/>
              </a:lnSpc>
              <a:spcBef>
                <a:spcPts val="1580"/>
              </a:spcBef>
              <a:buFont typeface="Arial" panose="020B0604020202020204" pitchFamily="34" charset="0"/>
              <a:buChar char="•"/>
              <a:defRPr sz="56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92077" indent="-722467" algn="l" defTabSz="2889870" rtl="0" eaLnBrk="1" latinLnBrk="0" hangingPunct="1">
              <a:lnSpc>
                <a:spcPct val="90000"/>
              </a:lnSpc>
              <a:spcBef>
                <a:spcPts val="1580"/>
              </a:spcBef>
              <a:buFont typeface="Arial" panose="020B0604020202020204" pitchFamily="34" charset="0"/>
              <a:buChar char="•"/>
              <a:defRPr sz="56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837012" indent="-722467" algn="l" defTabSz="2889870" rtl="0" eaLnBrk="1" latinLnBrk="0" hangingPunct="1">
              <a:lnSpc>
                <a:spcPct val="90000"/>
              </a:lnSpc>
              <a:spcBef>
                <a:spcPts val="1580"/>
              </a:spcBef>
              <a:buFont typeface="Arial" panose="020B0604020202020204" pitchFamily="34" charset="0"/>
              <a:buChar char="•"/>
              <a:defRPr sz="56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281946" indent="-722467" algn="l" defTabSz="2889870" rtl="0" eaLnBrk="1" latinLnBrk="0" hangingPunct="1">
              <a:lnSpc>
                <a:spcPct val="90000"/>
              </a:lnSpc>
              <a:spcBef>
                <a:spcPts val="1580"/>
              </a:spcBef>
              <a:buFont typeface="Arial" panose="020B0604020202020204" pitchFamily="34" charset="0"/>
              <a:buChar char="•"/>
              <a:defRPr sz="56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6000" b="1" dirty="0">
                <a:solidFill>
                  <a:srgbClr val="EA8B22"/>
                </a:solidFill>
              </a:rPr>
              <a:t>Réponses coordonnées</a:t>
            </a:r>
          </a:p>
          <a:p>
            <a:pPr marL="0" indent="0">
              <a:buNone/>
            </a:pPr>
            <a:r>
              <a:rPr lang="fr-FR" sz="6000" dirty="0"/>
              <a:t>Solutions adaptées et coordonnées entre les professionnels</a:t>
            </a:r>
            <a:r>
              <a:rPr lang="fr-FR" sz="6000" b="1" dirty="0"/>
              <a:t>, en subsidiarité, </a:t>
            </a:r>
            <a:r>
              <a:rPr lang="fr-FR" sz="6000" dirty="0"/>
              <a:t>quels que soient</a:t>
            </a:r>
            <a:r>
              <a:rPr lang="fr-FR" sz="6000" b="1" dirty="0">
                <a:solidFill>
                  <a:srgbClr val="00B050"/>
                </a:solidFill>
              </a:rPr>
              <a:t> la pathologie, l’âge ou la complexité de parcours de santé </a:t>
            </a:r>
            <a:r>
              <a:rPr lang="fr-FR" sz="6000" dirty="0"/>
              <a:t>de la personne accompagnée.</a:t>
            </a:r>
            <a:endParaRPr lang="fr-FR" dirty="0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1B845A0-917B-4B4F-A822-1E52A90AE5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7682" y="4832505"/>
            <a:ext cx="9753600" cy="975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407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420035" y="643174"/>
            <a:ext cx="14923254" cy="4189331"/>
          </a:xfrm>
        </p:spPr>
        <p:txBody>
          <a:bodyPr>
            <a:normAutofit/>
          </a:bodyPr>
          <a:lstStyle/>
          <a:p>
            <a:r>
              <a:rPr lang="fr-FR" sz="11600" b="1" dirty="0">
                <a:solidFill>
                  <a:srgbClr val="EA8B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Qui peut saisir le DAC 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5ECC9DF-4447-4185-9C48-F30BD6AD61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32505"/>
            <a:ext cx="28898850" cy="10325433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0AC03D65-BCFF-4789-83E6-7156CB2048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2005632"/>
              </p:ext>
            </p:extLst>
          </p:nvPr>
        </p:nvGraphicFramePr>
        <p:xfrm>
          <a:off x="2351314" y="6988629"/>
          <a:ext cx="6237515" cy="21880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6038442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202991" y="691397"/>
            <a:ext cx="14923254" cy="4189331"/>
          </a:xfrm>
        </p:spPr>
        <p:txBody>
          <a:bodyPr/>
          <a:lstStyle/>
          <a:p>
            <a:r>
              <a:rPr lang="fr-FR" b="1" dirty="0">
                <a:solidFill>
                  <a:srgbClr val="EA8B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missions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2828D34-7FE9-4E0F-A4C0-D0CAC1B91A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2999" y="4261524"/>
            <a:ext cx="21285137" cy="13569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28187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2019</TotalTime>
  <Words>358</Words>
  <Application>Microsoft Office PowerPoint</Application>
  <PresentationFormat>Personnalisé</PresentationFormat>
  <Paragraphs>64</Paragraphs>
  <Slides>12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Thème Office</vt:lpstr>
      <vt:lpstr>Présentation PowerPoint</vt:lpstr>
      <vt:lpstr>Sommaire</vt:lpstr>
      <vt:lpstr>Ce que dit la loi</vt:lpstr>
      <vt:lpstr>Dispositif unique  sur chaque territoire</vt:lpstr>
      <vt:lpstr>12 DAC en HDF</vt:lpstr>
      <vt:lpstr>Equipe du DAC Aloïse</vt:lpstr>
      <vt:lpstr>Qu’est qu’un DAC ?</vt:lpstr>
      <vt:lpstr>Qui peut saisir le DAC ?</vt:lpstr>
      <vt:lpstr>Les missions</vt:lpstr>
      <vt:lpstr>Champ d’intervention</vt:lpstr>
      <vt:lpstr>Expertises</vt:lpstr>
      <vt:lpstr>Comment nous solliciter 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ANDRIEUX Kelly</dc:creator>
  <cp:lastModifiedBy>Stephanie BIGOT</cp:lastModifiedBy>
  <cp:revision>116</cp:revision>
  <dcterms:created xsi:type="dcterms:W3CDTF">2022-03-04T13:13:34Z</dcterms:created>
  <dcterms:modified xsi:type="dcterms:W3CDTF">2026-08-18T09:48:41Z</dcterms:modified>
</cp:coreProperties>
</file>